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4" r:id="rId1"/>
  </p:sldMasterIdLst>
  <p:notesMasterIdLst>
    <p:notesMasterId r:id="rId23"/>
  </p:notesMasterIdLst>
  <p:handoutMasterIdLst>
    <p:handoutMasterId r:id="rId24"/>
  </p:handoutMasterIdLst>
  <p:sldIdLst>
    <p:sldId id="439" r:id="rId2"/>
    <p:sldId id="478" r:id="rId3"/>
    <p:sldId id="479" r:id="rId4"/>
    <p:sldId id="480" r:id="rId5"/>
    <p:sldId id="481" r:id="rId6"/>
    <p:sldId id="482" r:id="rId7"/>
    <p:sldId id="483" r:id="rId8"/>
    <p:sldId id="484" r:id="rId9"/>
    <p:sldId id="467" r:id="rId10"/>
    <p:sldId id="266" r:id="rId11"/>
    <p:sldId id="474" r:id="rId12"/>
    <p:sldId id="475" r:id="rId13"/>
    <p:sldId id="476" r:id="rId14"/>
    <p:sldId id="477" r:id="rId15"/>
    <p:sldId id="455" r:id="rId16"/>
    <p:sldId id="443" r:id="rId17"/>
    <p:sldId id="471" r:id="rId18"/>
    <p:sldId id="468" r:id="rId19"/>
    <p:sldId id="485" r:id="rId20"/>
    <p:sldId id="344" r:id="rId21"/>
    <p:sldId id="486" r:id="rId22"/>
  </p:sldIdLst>
  <p:sldSz cx="12192000" cy="6858000"/>
  <p:notesSz cx="7104063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8" userDrawn="1">
          <p15:clr>
            <a:srgbClr val="A4A3A4"/>
          </p15:clr>
        </p15:guide>
        <p15:guide id="4" pos="2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danori Fukushima" initials="TF" lastIdx="2" clrIdx="0">
    <p:extLst>
      <p:ext uri="{19B8F6BF-5375-455C-9EA6-DF929625EA0E}">
        <p15:presenceInfo xmlns:p15="http://schemas.microsoft.com/office/powerpoint/2012/main" userId="948ce2d4959ee3f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EA2"/>
    <a:srgbClr val="E60012"/>
    <a:srgbClr val="FF3300"/>
    <a:srgbClr val="33CC33"/>
    <a:srgbClr val="000066"/>
    <a:srgbClr val="FFFFFF"/>
    <a:srgbClr val="000000"/>
    <a:srgbClr val="1F4E79"/>
    <a:srgbClr val="C0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30" autoAdjust="0"/>
    <p:restoredTop sz="66704" autoAdjust="0"/>
  </p:normalViewPr>
  <p:slideViewPr>
    <p:cSldViewPr>
      <p:cViewPr varScale="1">
        <p:scale>
          <a:sx n="42" d="100"/>
          <a:sy n="42" d="100"/>
        </p:scale>
        <p:origin x="1680" y="20"/>
      </p:cViewPr>
      <p:guideLst>
        <p:guide orient="horz" pos="2160"/>
        <p:guide pos="3840"/>
        <p:guide orient="horz" pos="28"/>
        <p:guide pos="202"/>
      </p:guideLst>
    </p:cSldViewPr>
  </p:slideViewPr>
  <p:outlineViewPr>
    <p:cViewPr>
      <p:scale>
        <a:sx n="33" d="100"/>
        <a:sy n="33" d="100"/>
      </p:scale>
      <p:origin x="0" y="-210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39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EC676-543F-4F33-AF10-9B9139E51E69}" type="datetimeFigureOut">
              <a:rPr kumimoji="1" lang="ja-JP" altLang="en-US" smtClean="0"/>
              <a:t>2020/6/18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4DA388-9B63-435D-83A2-57E688153E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7511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8" cy="511731"/>
          </a:xfrm>
          <a:prstGeom prst="rect">
            <a:avLst/>
          </a:prstGeom>
        </p:spPr>
        <p:txBody>
          <a:bodyPr vert="horz" lIns="95492" tIns="47746" rIns="95492" bIns="4774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8" cy="511731"/>
          </a:xfrm>
          <a:prstGeom prst="rect">
            <a:avLst/>
          </a:prstGeom>
        </p:spPr>
        <p:txBody>
          <a:bodyPr vert="horz" lIns="95492" tIns="47746" rIns="95492" bIns="47746" rtlCol="0"/>
          <a:lstStyle>
            <a:lvl1pPr algn="r">
              <a:defRPr sz="1200"/>
            </a:lvl1pPr>
          </a:lstStyle>
          <a:p>
            <a:fld id="{9E3E4B61-B44F-4DC8-BCCC-C546109D6329}" type="datetimeFigureOut">
              <a:rPr kumimoji="1" lang="ja-JP" altLang="en-US" smtClean="0"/>
              <a:t>2020/6/18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6763"/>
            <a:ext cx="6824663" cy="3840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92" tIns="47746" rIns="95492" bIns="47746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8" y="4861443"/>
            <a:ext cx="5683250" cy="4605576"/>
          </a:xfrm>
          <a:prstGeom prst="rect">
            <a:avLst/>
          </a:prstGeom>
        </p:spPr>
        <p:txBody>
          <a:bodyPr vert="horz" lIns="95492" tIns="47746" rIns="95492" bIns="4774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8428" cy="511731"/>
          </a:xfrm>
          <a:prstGeom prst="rect">
            <a:avLst/>
          </a:prstGeom>
        </p:spPr>
        <p:txBody>
          <a:bodyPr vert="horz" lIns="95492" tIns="47746" rIns="95492" bIns="4774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8" cy="511731"/>
          </a:xfrm>
          <a:prstGeom prst="rect">
            <a:avLst/>
          </a:prstGeom>
        </p:spPr>
        <p:txBody>
          <a:bodyPr vert="horz" lIns="95492" tIns="47746" rIns="95492" bIns="47746" rtlCol="0" anchor="b"/>
          <a:lstStyle>
            <a:lvl1pPr algn="r">
              <a:defRPr sz="1200"/>
            </a:lvl1pPr>
          </a:lstStyle>
          <a:p>
            <a:fld id="{A1A99F96-15A6-4F7D-8129-F5B131FAA3E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1501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D45E2C-32ED-4CFF-BBE6-DAB03A7A5E8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9823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955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00323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41001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10470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77661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66283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532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634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8967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5680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Star</a:t>
            </a:r>
            <a:r>
              <a:rPr kumimoji="1" lang="ja-JP" altLang="en-US" dirty="0"/>
              <a:t> </a:t>
            </a:r>
            <a:r>
              <a:rPr kumimoji="1" lang="en-US" altLang="ja-JP" dirty="0"/>
              <a:t>link</a:t>
            </a:r>
            <a:r>
              <a:rPr kumimoji="1" lang="ja-JP" altLang="en-US" dirty="0"/>
              <a:t> </a:t>
            </a:r>
            <a:r>
              <a:rPr kumimoji="1" lang="en-US" altLang="ja-JP" dirty="0"/>
              <a:t>https://wired.jp/2020/01/31/spacex-starlink-satellites-astronomy/</a:t>
            </a:r>
          </a:p>
          <a:p>
            <a:r>
              <a:rPr kumimoji="1" lang="en-US" altLang="ja-JP" dirty="0" err="1"/>
              <a:t>Oneweb</a:t>
            </a:r>
            <a:r>
              <a:rPr kumimoji="1" lang="en-US" altLang="ja-JP" dirty="0"/>
              <a:t> https://www.nikkei.com/article/DGXMZO52030700R11C19A1TJ2000/</a:t>
            </a:r>
          </a:p>
          <a:p>
            <a:r>
              <a:rPr kumimoji="1" lang="en-US" altLang="ja-JP" dirty="0"/>
              <a:t>Amazon https://jp.techcrunch.com/2019/07/10/2019-07-10-amazon-seeks-fcc-approval-to-launch-over-three-thousand-broadband-satellites/</a:t>
            </a:r>
          </a:p>
          <a:p>
            <a:r>
              <a:rPr kumimoji="1" lang="en-US" altLang="ja-JP" dirty="0" err="1"/>
              <a:t>Telesat</a:t>
            </a:r>
            <a:r>
              <a:rPr kumimoji="1" lang="en-US" altLang="ja-JP" dirty="0"/>
              <a:t> https://spacenews.com/telesat-leo-manufacturing-decision-bumped-to-2020/</a:t>
            </a: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F13CD-9520-4088-9F74-272A28FC0F5B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3397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F13CD-9520-4088-9F74-272A28FC0F5B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4519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6505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F13CD-9520-4088-9F74-272A28FC0F5B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8376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F13CD-9520-4088-9F74-272A28FC0F5B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5928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タイトル">
            <a:extLst>
              <a:ext uri="{FF2B5EF4-FFF2-40B4-BE49-F238E27FC236}">
                <a16:creationId xmlns:a16="http://schemas.microsoft.com/office/drawing/2014/main" id="{0A3910F8-1A83-494B-A6D4-F6C7DA7995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48327" y="0"/>
            <a:ext cx="31479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タイトル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44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7A532FD-3296-4D11-839A-EAE6D9FC9038}"/>
              </a:ext>
            </a:extLst>
          </p:cNvPr>
          <p:cNvSpPr/>
          <p:nvPr userDrawn="1"/>
        </p:nvSpPr>
        <p:spPr>
          <a:xfrm rot="10800000">
            <a:off x="10272464" y="4806706"/>
            <a:ext cx="1943196" cy="2082050"/>
          </a:xfrm>
          <a:prstGeom prst="rect">
            <a:avLst/>
          </a:prstGeom>
          <a:gradFill flip="none" rotWithShape="1">
            <a:gsLst>
              <a:gs pos="37000">
                <a:schemeClr val="accent1">
                  <a:lumMod val="5000"/>
                  <a:lumOff val="95000"/>
                </a:schemeClr>
              </a:gs>
              <a:gs pos="65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68751" y="2205039"/>
            <a:ext cx="7977716" cy="1463675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t"/>
          <a:lstStyle>
            <a:lvl1pPr marL="0" indent="0">
              <a:defRPr sz="4800" b="0">
                <a:effectLst/>
              </a:defRPr>
            </a:lvl1pPr>
          </a:lstStyle>
          <a:p>
            <a:pPr lvl="0"/>
            <a:r>
              <a:rPr lang="ja-JP" altLang="en-US" noProof="0" dirty="0"/>
              <a:t>マスター タイトルの書式設定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086601" y="4519614"/>
            <a:ext cx="4415367" cy="984885"/>
          </a:xfrm>
        </p:spPr>
        <p:txBody>
          <a:bodyPr>
            <a:spAutoFit/>
          </a:bodyPr>
          <a:lstStyle>
            <a:lvl1pPr marL="0" indent="0">
              <a:spcBef>
                <a:spcPct val="0"/>
              </a:spcBef>
              <a:buFontTx/>
              <a:buNone/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ja-JP" altLang="en-US" noProof="0" dirty="0"/>
              <a:t>マスター サブタイトルの書式設定</a:t>
            </a:r>
          </a:p>
        </p:txBody>
      </p:sp>
      <p:grpSp>
        <p:nvGrpSpPr>
          <p:cNvPr id="37893" name="Group 5"/>
          <p:cNvGrpSpPr>
            <a:grpSpLocks/>
          </p:cNvGrpSpPr>
          <p:nvPr userDrawn="1"/>
        </p:nvGrpSpPr>
        <p:grpSpPr bwMode="auto">
          <a:xfrm rot="20882407">
            <a:off x="-3362635" y="-474358"/>
            <a:ext cx="8105333" cy="5760035"/>
            <a:chOff x="-959" y="-354"/>
            <a:chExt cx="3358" cy="3362"/>
          </a:xfrm>
        </p:grpSpPr>
        <p:sp>
          <p:nvSpPr>
            <p:cNvPr id="37894" name="Arc 6"/>
            <p:cNvSpPr>
              <a:spLocks/>
            </p:cNvSpPr>
            <p:nvPr userDrawn="1"/>
          </p:nvSpPr>
          <p:spPr bwMode="auto">
            <a:xfrm rot="6046937">
              <a:off x="-765" y="-548"/>
              <a:ext cx="2808" cy="3195"/>
            </a:xfrm>
            <a:custGeom>
              <a:avLst/>
              <a:gdLst>
                <a:gd name="G0" fmla="+- 0 0 0"/>
                <a:gd name="G1" fmla="+- 21598 0 0"/>
                <a:gd name="G2" fmla="+- 21600 0 0"/>
                <a:gd name="T0" fmla="*/ 264 w 19957"/>
                <a:gd name="T1" fmla="*/ 0 h 21598"/>
                <a:gd name="T2" fmla="*/ 19957 w 19957"/>
                <a:gd name="T3" fmla="*/ 13334 h 21598"/>
                <a:gd name="T4" fmla="*/ 0 w 19957"/>
                <a:gd name="T5" fmla="*/ 21598 h 2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57" h="21598" fill="none" extrusionOk="0">
                  <a:moveTo>
                    <a:pt x="264" y="-1"/>
                  </a:moveTo>
                  <a:cubicBezTo>
                    <a:pt x="8904" y="105"/>
                    <a:pt x="16650" y="5350"/>
                    <a:pt x="19956" y="13334"/>
                  </a:cubicBezTo>
                </a:path>
                <a:path w="19957" h="21598" stroke="0" extrusionOk="0">
                  <a:moveTo>
                    <a:pt x="264" y="-1"/>
                  </a:moveTo>
                  <a:cubicBezTo>
                    <a:pt x="8904" y="105"/>
                    <a:pt x="16650" y="5350"/>
                    <a:pt x="19956" y="13334"/>
                  </a:cubicBezTo>
                  <a:lnTo>
                    <a:pt x="0" y="21598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7895" name="Arc 7"/>
            <p:cNvSpPr>
              <a:spLocks/>
            </p:cNvSpPr>
            <p:nvPr userDrawn="1"/>
          </p:nvSpPr>
          <p:spPr bwMode="auto">
            <a:xfrm rot="5104851">
              <a:off x="-757" y="-307"/>
              <a:ext cx="2960" cy="3176"/>
            </a:xfrm>
            <a:custGeom>
              <a:avLst/>
              <a:gdLst>
                <a:gd name="G0" fmla="+- 0 0 0"/>
                <a:gd name="G1" fmla="+- 21472 0 0"/>
                <a:gd name="G2" fmla="+- 21600 0 0"/>
                <a:gd name="T0" fmla="*/ 2345 w 21035"/>
                <a:gd name="T1" fmla="*/ 0 h 21472"/>
                <a:gd name="T2" fmla="*/ 21035 w 21035"/>
                <a:gd name="T3" fmla="*/ 16563 h 21472"/>
                <a:gd name="T4" fmla="*/ 0 w 21035"/>
                <a:gd name="T5" fmla="*/ 21472 h 2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5" h="21472" fill="none" extrusionOk="0">
                  <a:moveTo>
                    <a:pt x="2345" y="-1"/>
                  </a:moveTo>
                  <a:cubicBezTo>
                    <a:pt x="11458" y="994"/>
                    <a:pt x="18951" y="7635"/>
                    <a:pt x="21034" y="16563"/>
                  </a:cubicBezTo>
                </a:path>
                <a:path w="21035" h="21472" stroke="0" extrusionOk="0">
                  <a:moveTo>
                    <a:pt x="2345" y="-1"/>
                  </a:moveTo>
                  <a:cubicBezTo>
                    <a:pt x="11458" y="994"/>
                    <a:pt x="18951" y="7635"/>
                    <a:pt x="21034" y="16563"/>
                  </a:cubicBezTo>
                  <a:lnTo>
                    <a:pt x="0" y="2147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7896" name="Arc 8"/>
            <p:cNvSpPr>
              <a:spLocks/>
            </p:cNvSpPr>
            <p:nvPr userDrawn="1"/>
          </p:nvSpPr>
          <p:spPr bwMode="auto">
            <a:xfrm rot="4055934">
              <a:off x="-691" y="-81"/>
              <a:ext cx="3039" cy="3140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6 w 21599"/>
                <a:gd name="T1" fmla="*/ 0 h 21231"/>
                <a:gd name="T2" fmla="*/ 21599 w 21599"/>
                <a:gd name="T3" fmla="*/ 21023 h 21231"/>
                <a:gd name="T4" fmla="*/ 0 w 21599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9" h="21231" fill="none" extrusionOk="0">
                  <a:moveTo>
                    <a:pt x="3975" y="0"/>
                  </a:moveTo>
                  <a:cubicBezTo>
                    <a:pt x="14117" y="1899"/>
                    <a:pt x="21499" y="10705"/>
                    <a:pt x="21598" y="21023"/>
                  </a:cubicBezTo>
                </a:path>
                <a:path w="21599" h="21231" stroke="0" extrusionOk="0">
                  <a:moveTo>
                    <a:pt x="3975" y="0"/>
                  </a:moveTo>
                  <a:cubicBezTo>
                    <a:pt x="14117" y="1899"/>
                    <a:pt x="21499" y="10705"/>
                    <a:pt x="21598" y="21023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</p:grpSp>
      <p:sp>
        <p:nvSpPr>
          <p:cNvPr id="14" name="フッター プレースホルダー 3"/>
          <p:cNvSpPr>
            <a:spLocks noGrp="1"/>
          </p:cNvSpPr>
          <p:nvPr>
            <p:ph type="ftr" sz="quarter" idx="10"/>
          </p:nvPr>
        </p:nvSpPr>
        <p:spPr>
          <a:xfrm>
            <a:off x="5055363" y="6621464"/>
            <a:ext cx="2085507" cy="153888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pic>
        <p:nvPicPr>
          <p:cNvPr id="16" name="図 15" descr="sjg_logomark(eng)">
            <a:extLst>
              <a:ext uri="{FF2B5EF4-FFF2-40B4-BE49-F238E27FC236}">
                <a16:creationId xmlns:a16="http://schemas.microsoft.com/office/drawing/2014/main" id="{CE18C899-3A69-4459-887B-5A289023E38E}"/>
              </a:ext>
            </a:extLst>
          </p:cNvPr>
          <p:cNvPicPr/>
          <p:nvPr userDrawn="1"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78"/>
          <a:stretch/>
        </p:blipFill>
        <p:spPr bwMode="auto">
          <a:xfrm>
            <a:off x="11284118" y="6582656"/>
            <a:ext cx="826770" cy="230720"/>
          </a:xfrm>
          <a:prstGeom prst="rect">
            <a:avLst/>
          </a:prstGeom>
          <a:noFill/>
        </p:spPr>
      </p:pic>
      <p:grpSp>
        <p:nvGrpSpPr>
          <p:cNvPr id="37897" name="Group 9"/>
          <p:cNvGrpSpPr>
            <a:grpSpLocks/>
          </p:cNvGrpSpPr>
          <p:nvPr/>
        </p:nvGrpSpPr>
        <p:grpSpPr bwMode="auto">
          <a:xfrm rot="21177099">
            <a:off x="10083814" y="4956468"/>
            <a:ext cx="3364576" cy="2589430"/>
            <a:chOff x="4930" y="3317"/>
            <a:chExt cx="1535" cy="1375"/>
          </a:xfrm>
        </p:grpSpPr>
        <p:sp>
          <p:nvSpPr>
            <p:cNvPr id="37898" name="Arc 10"/>
            <p:cNvSpPr>
              <a:spLocks/>
            </p:cNvSpPr>
            <p:nvPr userDrawn="1"/>
          </p:nvSpPr>
          <p:spPr bwMode="auto">
            <a:xfrm rot="6843560" flipH="1" flipV="1">
              <a:off x="5120" y="3347"/>
              <a:ext cx="1171" cy="151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654"/>
                <a:gd name="T1" fmla="*/ 0 h 21600"/>
                <a:gd name="T2" fmla="*/ 20654 w 20654"/>
                <a:gd name="T3" fmla="*/ 15277 h 21600"/>
                <a:gd name="T4" fmla="*/ 0 w 2065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54" h="21600" fill="none" extrusionOk="0">
                  <a:moveTo>
                    <a:pt x="-1" y="0"/>
                  </a:moveTo>
                  <a:cubicBezTo>
                    <a:pt x="9493" y="0"/>
                    <a:pt x="17874" y="6199"/>
                    <a:pt x="20653" y="15277"/>
                  </a:cubicBezTo>
                </a:path>
                <a:path w="20654" h="21600" stroke="0" extrusionOk="0">
                  <a:moveTo>
                    <a:pt x="-1" y="0"/>
                  </a:moveTo>
                  <a:cubicBezTo>
                    <a:pt x="9493" y="0"/>
                    <a:pt x="17874" y="6199"/>
                    <a:pt x="20653" y="15277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7899" name="Arc 11"/>
            <p:cNvSpPr>
              <a:spLocks/>
            </p:cNvSpPr>
            <p:nvPr userDrawn="1"/>
          </p:nvSpPr>
          <p:spPr bwMode="auto">
            <a:xfrm rot="5901474" flipH="1" flipV="1">
              <a:off x="5081" y="3270"/>
              <a:ext cx="1205" cy="1500"/>
            </a:xfrm>
            <a:custGeom>
              <a:avLst/>
              <a:gdLst>
                <a:gd name="G0" fmla="+- 0 0 0"/>
                <a:gd name="G1" fmla="+- 21326 0 0"/>
                <a:gd name="G2" fmla="+- 21600 0 0"/>
                <a:gd name="T0" fmla="*/ 3432 w 21248"/>
                <a:gd name="T1" fmla="*/ 0 h 21326"/>
                <a:gd name="T2" fmla="*/ 21248 w 21248"/>
                <a:gd name="T3" fmla="*/ 17442 h 21326"/>
                <a:gd name="T4" fmla="*/ 0 w 21248"/>
                <a:gd name="T5" fmla="*/ 21326 h 2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48" h="21326" fill="none" extrusionOk="0">
                  <a:moveTo>
                    <a:pt x="3431" y="0"/>
                  </a:moveTo>
                  <a:cubicBezTo>
                    <a:pt x="12465" y="1454"/>
                    <a:pt x="19602" y="8441"/>
                    <a:pt x="21247" y="17442"/>
                  </a:cubicBezTo>
                </a:path>
                <a:path w="21248" h="21326" stroke="0" extrusionOk="0">
                  <a:moveTo>
                    <a:pt x="3431" y="0"/>
                  </a:moveTo>
                  <a:cubicBezTo>
                    <a:pt x="12465" y="1454"/>
                    <a:pt x="19602" y="8441"/>
                    <a:pt x="21247" y="17442"/>
                  </a:cubicBezTo>
                  <a:lnTo>
                    <a:pt x="0" y="2132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7900" name="Arc 12"/>
            <p:cNvSpPr>
              <a:spLocks/>
            </p:cNvSpPr>
            <p:nvPr userDrawn="1"/>
          </p:nvSpPr>
          <p:spPr bwMode="auto">
            <a:xfrm rot="4852557" flipH="1" flipV="1">
              <a:off x="5051" y="3196"/>
              <a:ext cx="1225" cy="1467"/>
            </a:xfrm>
            <a:custGeom>
              <a:avLst/>
              <a:gdLst>
                <a:gd name="G0" fmla="+- 0 0 0"/>
                <a:gd name="G1" fmla="+- 20854 0 0"/>
                <a:gd name="G2" fmla="+- 21600 0 0"/>
                <a:gd name="T0" fmla="*/ 5627 w 21597"/>
                <a:gd name="T1" fmla="*/ 0 h 20854"/>
                <a:gd name="T2" fmla="*/ 21597 w 21597"/>
                <a:gd name="T3" fmla="*/ 20508 h 20854"/>
                <a:gd name="T4" fmla="*/ 0 w 21597"/>
                <a:gd name="T5" fmla="*/ 20854 h 20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7" h="20854" fill="none" extrusionOk="0">
                  <a:moveTo>
                    <a:pt x="5627" y="-1"/>
                  </a:moveTo>
                  <a:cubicBezTo>
                    <a:pt x="14928" y="2509"/>
                    <a:pt x="21442" y="10875"/>
                    <a:pt x="21597" y="20507"/>
                  </a:cubicBezTo>
                </a:path>
                <a:path w="21597" h="20854" stroke="0" extrusionOk="0">
                  <a:moveTo>
                    <a:pt x="5627" y="-1"/>
                  </a:moveTo>
                  <a:cubicBezTo>
                    <a:pt x="14928" y="2509"/>
                    <a:pt x="21442" y="10875"/>
                    <a:pt x="21597" y="20507"/>
                  </a:cubicBezTo>
                  <a:lnTo>
                    <a:pt x="0" y="20854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</p:grpSp>
      <p:pic>
        <p:nvPicPr>
          <p:cNvPr id="1028" name="Picture 4" descr="スカパーJSAT株式会社">
            <a:extLst>
              <a:ext uri="{FF2B5EF4-FFF2-40B4-BE49-F238E27FC236}">
                <a16:creationId xmlns:a16="http://schemas.microsoft.com/office/drawing/2014/main" id="{882A6BE7-490C-4D8D-9ACF-CD611F2452B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427050" y="6010101"/>
            <a:ext cx="595378" cy="52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5059561"/>
            <a:ext cx="7315200" cy="30777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904E74-1359-4F19-8F6C-5368285D40D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72308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DE30807-ABD1-4637-833D-D1DCDD19711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46256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150351" y="349250"/>
            <a:ext cx="492443" cy="58880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295401" y="349250"/>
            <a:ext cx="7651751" cy="58880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0789D85-EFEB-4EDC-81C7-A9869297B525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279671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2734"/>
            <a:ext cx="9903884" cy="49244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表プレースホルダー 2"/>
          <p:cNvSpPr>
            <a:spLocks noGrp="1"/>
          </p:cNvSpPr>
          <p:nvPr>
            <p:ph type="tbl" idx="1"/>
          </p:nvPr>
        </p:nvSpPr>
        <p:spPr>
          <a:xfrm>
            <a:off x="609600" y="1341439"/>
            <a:ext cx="10957984" cy="4968875"/>
          </a:xfrm>
        </p:spPr>
        <p:txBody>
          <a:bodyPr/>
          <a:lstStyle/>
          <a:p>
            <a:pPr lvl="0"/>
            <a:endParaRPr lang="ja-JP" altLang="en-US" noProof="0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4947162" y="6606074"/>
            <a:ext cx="2301912" cy="169277"/>
          </a:xfrm>
          <a:ln/>
        </p:spPr>
        <p:txBody>
          <a:bodyPr anchor="b"/>
          <a:lstStyle>
            <a:lvl1pPr>
              <a:defRPr sz="1100"/>
            </a:lvl1pPr>
          </a:lstStyle>
          <a:p>
            <a:pPr>
              <a:defRPr/>
            </a:pPr>
            <a:r>
              <a:rPr lang="en-US" altLang="ja-JP" dirty="0"/>
              <a:t>SKY Perfect JSAT Corp. Proprietary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2053131" y="6571818"/>
            <a:ext cx="187552" cy="184666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42ECA-06FF-4715-8CC5-84A9C0A740F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44934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17074A1-9742-43D3-AD76-A27B11F1921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35523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50486D4-7214-4302-B8B3-73873BDC9008}"/>
              </a:ext>
            </a:extLst>
          </p:cNvPr>
          <p:cNvSpPr/>
          <p:nvPr userDrawn="1"/>
        </p:nvSpPr>
        <p:spPr>
          <a:xfrm>
            <a:off x="0" y="620688"/>
            <a:ext cx="12192000" cy="1594904"/>
          </a:xfrm>
          <a:prstGeom prst="rect">
            <a:avLst/>
          </a:prstGeom>
          <a:solidFill>
            <a:srgbClr val="004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17074A1-9742-43D3-AD76-A27B11F19213}" type="slidenum">
              <a:rPr lang="en-US" altLang="ja-JP"/>
              <a:pPr/>
              <a:t>‹#›</a:t>
            </a:fld>
            <a:endParaRPr lang="en-US" altLang="ja-JP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6B7123BE-546B-4C76-B727-9E5E21EDF75B}"/>
              </a:ext>
            </a:extLst>
          </p:cNvPr>
          <p:cNvCxnSpPr>
            <a:cxnSpLocks/>
          </p:cNvCxnSpPr>
          <p:nvPr userDrawn="1"/>
        </p:nvCxnSpPr>
        <p:spPr>
          <a:xfrm>
            <a:off x="-240704" y="937295"/>
            <a:ext cx="1243270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4900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61555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AF5E099-DFD9-4CE9-9B06-28F1068843F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64948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295400" y="1341438"/>
            <a:ext cx="4946651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445252" y="1341438"/>
            <a:ext cx="4946649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E18A55-FA29-4757-9F90-FEDD2F7CA8B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06295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925196"/>
            <a:ext cx="10972800" cy="492443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33C21B4-C618-438E-BD47-C0F140266E60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83529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5055363" y="6621464"/>
            <a:ext cx="2085507" cy="153888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872392" y="6597352"/>
            <a:ext cx="218008" cy="215444"/>
          </a:xfrm>
        </p:spPr>
        <p:txBody>
          <a:bodyPr/>
          <a:lstStyle>
            <a:lvl1pPr>
              <a:defRPr sz="1400" b="1"/>
            </a:lvl1pPr>
          </a:lstStyle>
          <a:p>
            <a:fld id="{3F930A43-46D0-4442-B3F5-18FF80A43F93}" type="slidenum">
              <a:rPr lang="en-US" altLang="ja-JP" smtClean="0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5823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E7E4CEA-A1C9-4E7D-A6E8-138673235C1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11859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1127323"/>
            <a:ext cx="4011084" cy="30777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546192D-B77C-4418-B2C9-B12227F021B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230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AF3CEB0-35A3-4296-80A9-E1C1C0AB1254}"/>
              </a:ext>
            </a:extLst>
          </p:cNvPr>
          <p:cNvSpPr/>
          <p:nvPr userDrawn="1"/>
        </p:nvSpPr>
        <p:spPr>
          <a:xfrm>
            <a:off x="0" y="0"/>
            <a:ext cx="12192000" cy="993776"/>
          </a:xfrm>
          <a:prstGeom prst="rect">
            <a:avLst/>
          </a:prstGeom>
          <a:solidFill>
            <a:srgbClr val="004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61088" y="352401"/>
            <a:ext cx="10282767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1" y="1341438"/>
            <a:ext cx="1009650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endParaRPr lang="en-US" altLang="ja-JP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55364" y="6621463"/>
            <a:ext cx="2085507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902849" y="6630988"/>
            <a:ext cx="187552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/>
            </a:lvl1pPr>
          </a:lstStyle>
          <a:p>
            <a:fld id="{2EAEA44A-6173-4505-AF01-891066C5FD4C}" type="slidenum">
              <a:rPr lang="en-US" altLang="ja-JP" smtClean="0"/>
              <a:pPr/>
              <a:t>‹#›</a:t>
            </a:fld>
            <a:endParaRPr lang="en-US" altLang="ja-JP"/>
          </a:p>
        </p:txBody>
      </p:sp>
      <p:grpSp>
        <p:nvGrpSpPr>
          <p:cNvPr id="36875" name="Group 11"/>
          <p:cNvGrpSpPr>
            <a:grpSpLocks/>
          </p:cNvGrpSpPr>
          <p:nvPr/>
        </p:nvGrpSpPr>
        <p:grpSpPr bwMode="auto">
          <a:xfrm rot="21213167">
            <a:off x="10777203" y="5678918"/>
            <a:ext cx="2251291" cy="1396898"/>
            <a:chOff x="5427" y="3686"/>
            <a:chExt cx="1111" cy="848"/>
          </a:xfrm>
        </p:grpSpPr>
        <p:sp>
          <p:nvSpPr>
            <p:cNvPr id="36876" name="Arc 12"/>
            <p:cNvSpPr>
              <a:spLocks/>
            </p:cNvSpPr>
            <p:nvPr userDrawn="1"/>
          </p:nvSpPr>
          <p:spPr bwMode="auto">
            <a:xfrm rot="6300000" flipH="1" flipV="1">
              <a:off x="5633" y="3628"/>
              <a:ext cx="712" cy="109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433"/>
                <a:gd name="T1" fmla="*/ 0 h 21600"/>
                <a:gd name="T2" fmla="*/ 20433 w 20433"/>
                <a:gd name="T3" fmla="*/ 14596 h 21600"/>
                <a:gd name="T4" fmla="*/ 0 w 20433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433" h="21600" fill="none" extrusionOk="0">
                  <a:moveTo>
                    <a:pt x="-1" y="0"/>
                  </a:moveTo>
                  <a:cubicBezTo>
                    <a:pt x="9229" y="0"/>
                    <a:pt x="17440" y="5864"/>
                    <a:pt x="20432" y="14596"/>
                  </a:cubicBezTo>
                </a:path>
                <a:path w="20433" h="21600" stroke="0" extrusionOk="0">
                  <a:moveTo>
                    <a:pt x="-1" y="0"/>
                  </a:moveTo>
                  <a:cubicBezTo>
                    <a:pt x="9229" y="0"/>
                    <a:pt x="17440" y="5864"/>
                    <a:pt x="20432" y="14596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6877" name="Arc 13"/>
            <p:cNvSpPr>
              <a:spLocks/>
            </p:cNvSpPr>
            <p:nvPr userDrawn="1"/>
          </p:nvSpPr>
          <p:spPr bwMode="auto">
            <a:xfrm rot="5357914" flipH="1" flipV="1">
              <a:off x="5598" y="3583"/>
              <a:ext cx="736" cy="1077"/>
            </a:xfrm>
            <a:custGeom>
              <a:avLst/>
              <a:gdLst>
                <a:gd name="G0" fmla="+- 0 0 0"/>
                <a:gd name="G1" fmla="+- 21165 0 0"/>
                <a:gd name="G2" fmla="+- 21600 0 0"/>
                <a:gd name="T0" fmla="*/ 4311 w 21127"/>
                <a:gd name="T1" fmla="*/ 0 h 21165"/>
                <a:gd name="T2" fmla="*/ 21127 w 21127"/>
                <a:gd name="T3" fmla="*/ 16670 h 21165"/>
                <a:gd name="T4" fmla="*/ 0 w 21127"/>
                <a:gd name="T5" fmla="*/ 21165 h 2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27" h="21165" fill="none" extrusionOk="0">
                  <a:moveTo>
                    <a:pt x="4311" y="-1"/>
                  </a:moveTo>
                  <a:cubicBezTo>
                    <a:pt x="12734" y="1715"/>
                    <a:pt x="19338" y="8262"/>
                    <a:pt x="21127" y="16669"/>
                  </a:cubicBezTo>
                </a:path>
                <a:path w="21127" h="21165" stroke="0" extrusionOk="0">
                  <a:moveTo>
                    <a:pt x="4311" y="-1"/>
                  </a:moveTo>
                  <a:cubicBezTo>
                    <a:pt x="12734" y="1715"/>
                    <a:pt x="19338" y="8262"/>
                    <a:pt x="21127" y="16669"/>
                  </a:cubicBezTo>
                  <a:lnTo>
                    <a:pt x="0" y="21165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6878" name="Arc 14"/>
            <p:cNvSpPr>
              <a:spLocks/>
            </p:cNvSpPr>
            <p:nvPr userDrawn="1"/>
          </p:nvSpPr>
          <p:spPr bwMode="auto">
            <a:xfrm rot="4308997" flipH="1" flipV="1">
              <a:off x="5569" y="3544"/>
              <a:ext cx="753" cy="1037"/>
            </a:xfrm>
            <a:custGeom>
              <a:avLst/>
              <a:gdLst>
                <a:gd name="G0" fmla="+- 0 0 0"/>
                <a:gd name="G1" fmla="+- 20378 0 0"/>
                <a:gd name="G2" fmla="+- 21600 0 0"/>
                <a:gd name="T0" fmla="*/ 7164 w 21586"/>
                <a:gd name="T1" fmla="*/ 0 h 20378"/>
                <a:gd name="T2" fmla="*/ 21586 w 21586"/>
                <a:gd name="T3" fmla="*/ 19613 h 20378"/>
                <a:gd name="T4" fmla="*/ 0 w 21586"/>
                <a:gd name="T5" fmla="*/ 20378 h 20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86" h="20378" fill="none" extrusionOk="0">
                  <a:moveTo>
                    <a:pt x="7163" y="0"/>
                  </a:moveTo>
                  <a:cubicBezTo>
                    <a:pt x="15548" y="2948"/>
                    <a:pt x="21271" y="10730"/>
                    <a:pt x="21586" y="19612"/>
                  </a:cubicBezTo>
                </a:path>
                <a:path w="21586" h="20378" stroke="0" extrusionOk="0">
                  <a:moveTo>
                    <a:pt x="7163" y="0"/>
                  </a:moveTo>
                  <a:cubicBezTo>
                    <a:pt x="15548" y="2948"/>
                    <a:pt x="21271" y="10730"/>
                    <a:pt x="21586" y="19612"/>
                  </a:cubicBezTo>
                  <a:lnTo>
                    <a:pt x="0" y="20378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</p:grp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442385" y="6584950"/>
            <a:ext cx="10187516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400"/>
          </a:p>
        </p:txBody>
      </p:sp>
      <p:pic>
        <p:nvPicPr>
          <p:cNvPr id="18" name="図 17" descr="sjg_logomark(eng)">
            <a:extLst>
              <a:ext uri="{FF2B5EF4-FFF2-40B4-BE49-F238E27FC236}">
                <a16:creationId xmlns:a16="http://schemas.microsoft.com/office/drawing/2014/main" id="{6938F0C2-3010-442F-9184-2CCE0A99561D}"/>
              </a:ext>
            </a:extLst>
          </p:cNvPr>
          <p:cNvPicPr/>
          <p:nvPr userDrawn="1"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" t="71424" r="-507" b="-71424"/>
          <a:stretch/>
        </p:blipFill>
        <p:spPr bwMode="auto">
          <a:xfrm>
            <a:off x="11241992" y="6677285"/>
            <a:ext cx="650904" cy="632407"/>
          </a:xfrm>
          <a:prstGeom prst="rect">
            <a:avLst/>
          </a:prstGeom>
          <a:noFill/>
        </p:spPr>
      </p:pic>
      <p:pic>
        <p:nvPicPr>
          <p:cNvPr id="21" name="Picture 4" descr="スカパーJSAT株式会社">
            <a:extLst>
              <a:ext uri="{FF2B5EF4-FFF2-40B4-BE49-F238E27FC236}">
                <a16:creationId xmlns:a16="http://schemas.microsoft.com/office/drawing/2014/main" id="{A9EE7F1C-3390-49F0-AA8A-F440BF9F813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352584" y="6225593"/>
            <a:ext cx="466639" cy="41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2174ED48-E54F-4360-A06F-C511931178EF}"/>
              </a:ext>
            </a:extLst>
          </p:cNvPr>
          <p:cNvCxnSpPr>
            <a:cxnSpLocks/>
          </p:cNvCxnSpPr>
          <p:nvPr userDrawn="1"/>
        </p:nvCxnSpPr>
        <p:spPr>
          <a:xfrm>
            <a:off x="-96688" y="937295"/>
            <a:ext cx="12288688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71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70" r:id="rId13"/>
  </p:sldLayoutIdLst>
  <p:hf hdr="0" dt="0"/>
  <p:txStyles>
    <p:titleStyle>
      <a:lvl1pPr marL="2667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marL="2667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2pPr>
      <a:lvl3pPr marL="2667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3pPr>
      <a:lvl4pPr marL="2667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4pPr>
      <a:lvl5pPr marL="2667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5pPr>
      <a:lvl6pPr marL="7239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6pPr>
      <a:lvl7pPr marL="11811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7pPr>
      <a:lvl8pPr marL="16383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8pPr>
      <a:lvl9pPr marL="20955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9pPr>
    </p:titleStyle>
    <p:bodyStyle>
      <a:lvl1pPr marL="268288" indent="-268288" algn="l" defTabSz="1169988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kumimoji="1" b="1">
          <a:solidFill>
            <a:schemeClr val="tx1"/>
          </a:solidFill>
          <a:latin typeface="+mn-lt"/>
          <a:ea typeface="+mn-ea"/>
          <a:cs typeface="+mn-cs"/>
        </a:defRPr>
      </a:lvl1pPr>
      <a:lvl2pPr marL="627063" indent="-179388" algn="l" defTabSz="1169988" rtl="0" eaLnBrk="1" fontAlgn="base" hangingPunct="1">
        <a:spcBef>
          <a:spcPct val="0"/>
        </a:spcBef>
        <a:spcAft>
          <a:spcPct val="0"/>
        </a:spcAft>
        <a:buBlip>
          <a:blip r:embed="rId18"/>
        </a:buBlip>
        <a:defRPr kumimoji="1" sz="1600">
          <a:solidFill>
            <a:schemeClr val="tx1"/>
          </a:solidFill>
          <a:latin typeface="+mn-lt"/>
          <a:ea typeface="+mn-ea"/>
        </a:defRPr>
      </a:lvl2pPr>
      <a:lvl3pPr marL="1074738" indent="-268288" algn="l" defTabSz="1169988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kumimoji="1" sz="1400">
          <a:solidFill>
            <a:schemeClr val="tx1"/>
          </a:solidFill>
          <a:latin typeface="+mn-lt"/>
          <a:ea typeface="+mn-ea"/>
        </a:defRPr>
      </a:lvl3pPr>
      <a:lvl4pPr marL="1749425" indent="-228600" algn="l" defTabSz="1169988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157413" indent="-228600" algn="l" defTabSz="1169988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614613" indent="-228600" algn="l" defTabSz="1169988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3071813" indent="-228600" algn="l" defTabSz="1169988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529013" indent="-228600" algn="l" defTabSz="1169988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986213" indent="-228600" algn="l" defTabSz="1169988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37.png"/><Relationship Id="rId5" Type="http://schemas.openxmlformats.org/officeDocument/2006/relationships/image" Target="../media/image4.png"/><Relationship Id="rId10" Type="http://schemas.openxmlformats.org/officeDocument/2006/relationships/image" Target="../media/image36.png"/><Relationship Id="rId4" Type="http://schemas.openxmlformats.org/officeDocument/2006/relationships/image" Target="../media/image3.png"/><Relationship Id="rId9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4001F6B1-2DBA-4702-A067-0E4CDCFEA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9671" y="3140968"/>
            <a:ext cx="11017224" cy="1846659"/>
          </a:xfrm>
        </p:spPr>
        <p:txBody>
          <a:bodyPr/>
          <a:lstStyle/>
          <a:p>
            <a:r>
              <a:rPr lang="ja-JP" altLang="en-US" sz="4000" dirty="0">
                <a:ln>
                  <a:solidFill>
                    <a:schemeClr val="bg1"/>
                  </a:solidFill>
                </a:ln>
              </a:rPr>
              <a:t>宇宙ごみ</a:t>
            </a:r>
            <a:r>
              <a:rPr lang="ja-JP" altLang="en-US" sz="2800" dirty="0">
                <a:ln>
                  <a:solidFill>
                    <a:schemeClr val="bg1"/>
                  </a:solidFill>
                </a:ln>
              </a:rPr>
              <a:t>（不用衛星）</a:t>
            </a:r>
            <a:r>
              <a:rPr lang="ja-JP" altLang="en-US" sz="4000" dirty="0">
                <a:ln>
                  <a:solidFill>
                    <a:schemeClr val="bg1"/>
                  </a:solidFill>
                </a:ln>
              </a:rPr>
              <a:t>をレーザーで除去</a:t>
            </a:r>
            <a:r>
              <a:rPr lang="ja-JP" altLang="en-US" sz="2800" dirty="0">
                <a:ln>
                  <a:solidFill>
                    <a:schemeClr val="bg1"/>
                  </a:solidFill>
                </a:ln>
              </a:rPr>
              <a:t>（移動）</a:t>
            </a:r>
            <a:r>
              <a:rPr lang="ja-JP" altLang="en-US" sz="4000" dirty="0">
                <a:ln>
                  <a:solidFill>
                    <a:schemeClr val="bg1"/>
                  </a:solidFill>
                </a:ln>
              </a:rPr>
              <a:t>する衛星の設計・開発着手について</a:t>
            </a:r>
            <a:br>
              <a:rPr lang="ja-JP" altLang="en-US" sz="4000" dirty="0">
                <a:ln>
                  <a:solidFill>
                    <a:schemeClr val="bg1"/>
                  </a:solidFill>
                </a:ln>
              </a:rPr>
            </a:br>
            <a:endParaRPr kumimoji="1" lang="ja-JP" altLang="en-US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16080" y="6165304"/>
            <a:ext cx="4929088" cy="861774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800" b="0" dirty="0">
                <a:ln>
                  <a:solidFill>
                    <a:schemeClr val="bg1"/>
                  </a:solidFill>
                </a:ln>
                <a:effectLst/>
                <a:latin typeface="+mj-lt"/>
                <a:ea typeface="+mj-ea"/>
                <a:cs typeface="+mj-cs"/>
              </a:rPr>
              <a:t>スカパー</a:t>
            </a:r>
            <a:r>
              <a:rPr lang="en-US" altLang="ja-JP" sz="2800" b="0" dirty="0">
                <a:ln>
                  <a:solidFill>
                    <a:schemeClr val="bg1"/>
                  </a:solidFill>
                </a:ln>
                <a:effectLst/>
                <a:latin typeface="+mj-lt"/>
                <a:ea typeface="+mj-ea"/>
                <a:cs typeface="+mj-cs"/>
              </a:rPr>
              <a:t>JSAT</a:t>
            </a:r>
            <a:r>
              <a:rPr lang="ja-JP" altLang="en-US" sz="2800" b="0" dirty="0">
                <a:ln>
                  <a:solidFill>
                    <a:schemeClr val="bg1"/>
                  </a:solidFill>
                </a:ln>
                <a:effectLst/>
                <a:latin typeface="+mj-lt"/>
                <a:ea typeface="+mj-ea"/>
                <a:cs typeface="+mj-cs"/>
              </a:rPr>
              <a:t>株式会社</a:t>
            </a:r>
            <a:endParaRPr lang="en-US" altLang="ja-JP" sz="2800" b="0" dirty="0">
              <a:ln>
                <a:solidFill>
                  <a:schemeClr val="bg1"/>
                </a:solidFill>
              </a:ln>
              <a:effectLst/>
              <a:latin typeface="+mj-lt"/>
              <a:ea typeface="+mj-ea"/>
              <a:cs typeface="+mj-cs"/>
            </a:endParaRPr>
          </a:p>
          <a:p>
            <a:endParaRPr lang="ja-JP" altLang="en-US" sz="2800" b="0" dirty="0">
              <a:ln>
                <a:solidFill>
                  <a:schemeClr val="bg1"/>
                </a:solidFill>
              </a:ln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50801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2026717" y="6468658"/>
            <a:ext cx="133050" cy="276999"/>
          </a:xfrm>
        </p:spPr>
        <p:txBody>
          <a:bodyPr/>
          <a:lstStyle/>
          <a:p>
            <a:fld id="{93C9EFCE-66AA-4897-952D-AFC502E70833}" type="slidenum">
              <a:rPr kumimoji="1" lang="ja-JP" altLang="en-US" sz="1800" smtClean="0">
                <a:latin typeface="+mj-lt"/>
              </a:rPr>
              <a:t>10</a:t>
            </a:fld>
            <a:endParaRPr kumimoji="1" lang="ja-JP" altLang="en-US" sz="1800" dirty="0">
              <a:latin typeface="+mj-lt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14755" y="692696"/>
            <a:ext cx="10972800" cy="5400241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sz="2800" b="1" dirty="0">
                <a:latin typeface="+mj-lt"/>
              </a:rPr>
              <a:t>	</a:t>
            </a:r>
            <a:r>
              <a:rPr kumimoji="1" lang="ja-JP" altLang="en-US" sz="2400" b="1" dirty="0">
                <a:latin typeface="+mj-lt"/>
              </a:rPr>
              <a:t> </a:t>
            </a:r>
            <a:r>
              <a:rPr lang="en-US" altLang="ja-JP" b="1" dirty="0">
                <a:latin typeface="+mj-lt"/>
              </a:rPr>
              <a:t>	</a:t>
            </a:r>
          </a:p>
          <a:p>
            <a:pPr marL="0" indent="0">
              <a:buNone/>
            </a:pPr>
            <a:endParaRPr lang="en-US" altLang="ja-JP" sz="2400" b="1" dirty="0">
              <a:latin typeface="+mj-lt"/>
            </a:endParaRPr>
          </a:p>
          <a:p>
            <a:pPr marL="0" indent="0">
              <a:buNone/>
            </a:pPr>
            <a:endParaRPr lang="en-US" altLang="ja-JP" dirty="0">
              <a:latin typeface="+mj-lt"/>
            </a:endParaRPr>
          </a:p>
          <a:p>
            <a:pPr marL="0" indent="0">
              <a:buNone/>
            </a:pPr>
            <a:endParaRPr lang="en-US" altLang="ja-JP" dirty="0">
              <a:latin typeface="+mj-lt"/>
            </a:endParaRPr>
          </a:p>
          <a:p>
            <a:pPr marL="0" indent="0">
              <a:buNone/>
            </a:pPr>
            <a:endParaRPr kumimoji="1" lang="ja-JP" altLang="en-US" dirty="0">
              <a:latin typeface="+mj-lt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C50DFFF-AF7C-4400-ADFA-DDDF3D9CB9CE}"/>
              </a:ext>
            </a:extLst>
          </p:cNvPr>
          <p:cNvSpPr/>
          <p:nvPr/>
        </p:nvSpPr>
        <p:spPr>
          <a:xfrm>
            <a:off x="571635" y="2176712"/>
            <a:ext cx="21275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b="1" kern="0" dirty="0">
                <a:solidFill>
                  <a:srgbClr val="004EA2"/>
                </a:solidFill>
                <a:latin typeface="+mj-lt"/>
                <a:ea typeface="メイリオ"/>
              </a:rPr>
              <a:t>9,386</a:t>
            </a:r>
            <a:r>
              <a:rPr lang="ja-JP" altLang="en-US" sz="2800" b="1" kern="0" dirty="0">
                <a:solidFill>
                  <a:srgbClr val="004EA2"/>
                </a:solidFill>
                <a:latin typeface="+mj-lt"/>
                <a:ea typeface="メイリオ"/>
              </a:rPr>
              <a:t>機</a:t>
            </a:r>
            <a:endParaRPr lang="ja-JP" altLang="en-US" sz="1800" dirty="0">
              <a:solidFill>
                <a:srgbClr val="004EA2"/>
              </a:solidFill>
              <a:latin typeface="+mj-lt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E6653EF-A8BE-4705-8ED8-05FE4F30F10A}"/>
              </a:ext>
            </a:extLst>
          </p:cNvPr>
          <p:cNvSpPr/>
          <p:nvPr/>
        </p:nvSpPr>
        <p:spPr>
          <a:xfrm>
            <a:off x="483092" y="1510628"/>
            <a:ext cx="53584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85BA68"/>
              </a:buClr>
              <a:buSzPct val="110000"/>
            </a:pPr>
            <a:r>
              <a:rPr lang="ja-JP" altLang="en-US" sz="2000" b="1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宇宙空間に打ち上げされた物体数</a:t>
            </a:r>
            <a:br>
              <a:rPr lang="en-US" altLang="ja-JP" sz="2000" b="1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</a:br>
            <a:r>
              <a:rPr lang="en-US" altLang="ja-JP" sz="2000" b="1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 (1957</a:t>
            </a:r>
            <a:r>
              <a:rPr lang="ja-JP" altLang="en-US" sz="2000" b="1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～</a:t>
            </a:r>
            <a:r>
              <a:rPr lang="en-US" altLang="ja-JP" sz="2000" b="1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Apr-2020)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71635" y="2963262"/>
            <a:ext cx="40256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b="1" dirty="0">
                <a:latin typeface="+mn-ea"/>
                <a:ea typeface="+mn-ea"/>
              </a:rPr>
              <a:t>国連宇宙部　</a:t>
            </a:r>
            <a:r>
              <a:rPr lang="ja-JP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</a:rPr>
              <a:t>http://www.unoosa.org/oosa/osoindex/search-ng.jspx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A507B1F3-51B6-48E2-B743-060B7BF40ABA}"/>
              </a:ext>
            </a:extLst>
          </p:cNvPr>
          <p:cNvSpPr/>
          <p:nvPr/>
        </p:nvSpPr>
        <p:spPr>
          <a:xfrm>
            <a:off x="8553597" y="2849202"/>
            <a:ext cx="28127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buClr>
                <a:srgbClr val="85BA68"/>
              </a:buClr>
              <a:buSzPct val="110000"/>
              <a:tabLst>
                <a:tab pos="2159000" algn="r"/>
              </a:tabLst>
            </a:pPr>
            <a:r>
              <a:rPr lang="en-US" altLang="ja-JP" sz="1600" kern="0" dirty="0" err="1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OneWeb</a:t>
            </a: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: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 </a:t>
            </a: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	6000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機以上</a:t>
            </a:r>
            <a:endParaRPr lang="en-US" altLang="ja-JP" sz="1600" kern="0" dirty="0">
              <a:solidFill>
                <a:schemeClr val="bg1">
                  <a:lumMod val="50000"/>
                </a:schemeClr>
              </a:solidFill>
              <a:latin typeface="+mj-lt"/>
              <a:ea typeface="メイリオ"/>
            </a:endParaRPr>
          </a:p>
          <a:p>
            <a:pPr lvl="0">
              <a:spcBef>
                <a:spcPts val="0"/>
              </a:spcBef>
              <a:buClr>
                <a:srgbClr val="85BA68"/>
              </a:buClr>
              <a:buSzPct val="110000"/>
              <a:tabLst>
                <a:tab pos="2159000" algn="r"/>
              </a:tabLst>
            </a:pP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SpaceX: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  </a:t>
            </a: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	42,000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機以上 </a:t>
            </a:r>
            <a:endParaRPr lang="en-US" altLang="ja-JP" sz="1600" kern="0" dirty="0">
              <a:solidFill>
                <a:schemeClr val="bg1">
                  <a:lumMod val="50000"/>
                </a:schemeClr>
              </a:solidFill>
              <a:latin typeface="+mj-lt"/>
              <a:ea typeface="メイリオ"/>
            </a:endParaRPr>
          </a:p>
          <a:p>
            <a:pPr lvl="0">
              <a:spcBef>
                <a:spcPts val="0"/>
              </a:spcBef>
              <a:buClr>
                <a:srgbClr val="85BA68"/>
              </a:buClr>
              <a:buSzPct val="110000"/>
              <a:tabLst>
                <a:tab pos="2159000" algn="r"/>
              </a:tabLst>
            </a:pPr>
            <a:r>
              <a:rPr lang="en-US" altLang="ja-JP" sz="1600" kern="0" dirty="0" err="1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Telesat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：</a:t>
            </a: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	300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機以上  </a:t>
            </a:r>
            <a:endParaRPr lang="en-US" altLang="ja-JP" sz="1600" kern="0" dirty="0">
              <a:solidFill>
                <a:schemeClr val="bg1">
                  <a:lumMod val="50000"/>
                </a:schemeClr>
              </a:solidFill>
              <a:latin typeface="+mj-lt"/>
              <a:ea typeface="メイリオ"/>
            </a:endParaRPr>
          </a:p>
          <a:p>
            <a:pPr lvl="0">
              <a:spcBef>
                <a:spcPts val="0"/>
              </a:spcBef>
              <a:buClr>
                <a:srgbClr val="85BA68"/>
              </a:buClr>
              <a:buSzPct val="110000"/>
              <a:tabLst>
                <a:tab pos="2159000" algn="r"/>
              </a:tabLst>
            </a:pP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Amazon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：</a:t>
            </a: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	3,000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 機以上   </a:t>
            </a:r>
            <a:endParaRPr lang="en-US" altLang="ja-JP" sz="1600" kern="0" dirty="0">
              <a:solidFill>
                <a:schemeClr val="bg1">
                  <a:lumMod val="50000"/>
                </a:schemeClr>
              </a:solidFill>
              <a:latin typeface="+mj-lt"/>
              <a:ea typeface="メイリオ"/>
            </a:endParaRPr>
          </a:p>
          <a:p>
            <a:pPr lvl="0">
              <a:spcBef>
                <a:spcPts val="0"/>
              </a:spcBef>
              <a:buClr>
                <a:srgbClr val="85BA68"/>
              </a:buClr>
              <a:buSzPct val="110000"/>
              <a:tabLst>
                <a:tab pos="2159000" algn="r"/>
              </a:tabLst>
            </a:pP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other start up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･･･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ea typeface="メイリオ"/>
              </a:rPr>
              <a:t>･･････</a:t>
            </a:r>
            <a:endParaRPr lang="en-US" altLang="ja-JP" sz="1600" kern="0" dirty="0">
              <a:solidFill>
                <a:schemeClr val="bg1">
                  <a:lumMod val="50000"/>
                </a:schemeClr>
              </a:solidFill>
              <a:latin typeface="+mj-lt"/>
              <a:ea typeface="メイリオ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378520" y="1508239"/>
            <a:ext cx="55707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0"/>
              </a:spcBef>
              <a:buClr>
                <a:srgbClr val="85BA68"/>
              </a:buClr>
              <a:buSzPct val="110000"/>
            </a:pPr>
            <a:r>
              <a:rPr lang="ja-JP" altLang="en-US" sz="2800" b="1" kern="0" dirty="0">
                <a:solidFill>
                  <a:prstClr val="black"/>
                </a:solidFill>
                <a:latin typeface="+mj-lt"/>
                <a:ea typeface="メイリオ"/>
              </a:rPr>
              <a:t>メガコンステレーションの衛星数</a:t>
            </a:r>
            <a:br>
              <a:rPr lang="en-US" altLang="ja-JP" sz="2800" b="1" kern="0" dirty="0">
                <a:solidFill>
                  <a:prstClr val="black"/>
                </a:solidFill>
                <a:latin typeface="+mj-lt"/>
                <a:ea typeface="メイリオ"/>
              </a:rPr>
            </a:br>
            <a:r>
              <a:rPr lang="en-US" altLang="ja-JP" sz="1600" b="1" kern="0" dirty="0">
                <a:solidFill>
                  <a:prstClr val="black"/>
                </a:solidFill>
                <a:latin typeface="+mj-lt"/>
                <a:ea typeface="メイリオ"/>
              </a:rPr>
              <a:t> (</a:t>
            </a:r>
            <a:r>
              <a:rPr lang="ja-JP" altLang="en-US" sz="1600" b="1" kern="0" dirty="0">
                <a:solidFill>
                  <a:prstClr val="black"/>
                </a:solidFill>
                <a:latin typeface="+mj-lt"/>
                <a:ea typeface="メイリオ"/>
              </a:rPr>
              <a:t>パブリックニュースリソースより自社調べ</a:t>
            </a:r>
            <a:r>
              <a:rPr lang="en-US" altLang="ja-JP" sz="1600" b="1" kern="0" dirty="0">
                <a:solidFill>
                  <a:prstClr val="black"/>
                </a:solidFill>
                <a:latin typeface="+mj-lt"/>
                <a:ea typeface="メイリオ"/>
              </a:rPr>
              <a:t>)</a:t>
            </a:r>
            <a:endParaRPr lang="en-US" altLang="ja-JP" sz="1600" kern="0" dirty="0">
              <a:solidFill>
                <a:prstClr val="black"/>
              </a:solidFill>
              <a:latin typeface="+mj-lt"/>
              <a:ea typeface="メイリオ"/>
            </a:endParaRPr>
          </a:p>
        </p:txBody>
      </p:sp>
      <p:sp>
        <p:nvSpPr>
          <p:cNvPr id="9" name="矢印: 上下 8">
            <a:extLst>
              <a:ext uri="{FF2B5EF4-FFF2-40B4-BE49-F238E27FC236}">
                <a16:creationId xmlns:a16="http://schemas.microsoft.com/office/drawing/2014/main" id="{566B3FD8-3210-4B11-A636-AD03F56ABAC2}"/>
              </a:ext>
            </a:extLst>
          </p:cNvPr>
          <p:cNvSpPr/>
          <p:nvPr/>
        </p:nvSpPr>
        <p:spPr>
          <a:xfrm rot="5400000">
            <a:off x="4583939" y="2128142"/>
            <a:ext cx="751586" cy="982166"/>
          </a:xfrm>
          <a:prstGeom prst="upDownArrow">
            <a:avLst>
              <a:gd name="adj1" fmla="val 50000"/>
              <a:gd name="adj2" fmla="val 35435"/>
            </a:avLst>
          </a:prstGeom>
          <a:solidFill>
            <a:srgbClr val="004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44719B48-62C6-45EC-B2FD-4D5A09755919}"/>
              </a:ext>
            </a:extLst>
          </p:cNvPr>
          <p:cNvSpPr/>
          <p:nvPr/>
        </p:nvSpPr>
        <p:spPr>
          <a:xfrm>
            <a:off x="983432" y="5758463"/>
            <a:ext cx="10225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4000" dirty="0">
                <a:solidFill>
                  <a:srgbClr val="004EA2"/>
                </a:solidFill>
                <a:latin typeface="+mn-ea"/>
                <a:ea typeface="+mn-ea"/>
              </a:rPr>
              <a:t>低軌道では急速に衛星の混雑化が進む</a:t>
            </a: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EC5F0C21-EA6F-4824-87AA-0B17C0EEAEDB}"/>
              </a:ext>
            </a:extLst>
          </p:cNvPr>
          <p:cNvSpPr txBox="1">
            <a:spLocks/>
          </p:cNvSpPr>
          <p:nvPr/>
        </p:nvSpPr>
        <p:spPr>
          <a:xfrm>
            <a:off x="335671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ja-JP" altLang="en-US" sz="3600" b="0" kern="0" dirty="0">
                <a:ln>
                  <a:solidFill>
                    <a:schemeClr val="bg1"/>
                  </a:solidFill>
                </a:ln>
                <a:effectLst/>
              </a:rPr>
              <a:t>近年の宇宙利用の活性化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C316236-69B7-4A04-AB20-32126C05D254}"/>
              </a:ext>
            </a:extLst>
          </p:cNvPr>
          <p:cNvSpPr/>
          <p:nvPr/>
        </p:nvSpPr>
        <p:spPr>
          <a:xfrm>
            <a:off x="5450491" y="2176712"/>
            <a:ext cx="39180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b="1" kern="0" dirty="0">
                <a:solidFill>
                  <a:srgbClr val="004EA2"/>
                </a:solidFill>
                <a:latin typeface="Segoe UI"/>
                <a:ea typeface="メイリオ"/>
              </a:rPr>
              <a:t>50,000</a:t>
            </a:r>
            <a:r>
              <a:rPr lang="ja-JP" altLang="en-US" sz="2800" b="1" kern="0" dirty="0">
                <a:solidFill>
                  <a:srgbClr val="004EA2"/>
                </a:solidFill>
                <a:latin typeface="Segoe UI"/>
                <a:ea typeface="メイリオ"/>
              </a:rPr>
              <a:t>機超の衛星</a:t>
            </a:r>
            <a:endParaRPr lang="ja-JP" altLang="en-US" dirty="0">
              <a:solidFill>
                <a:srgbClr val="004EA2"/>
              </a:solidFill>
            </a:endParaRPr>
          </a:p>
        </p:txBody>
      </p:sp>
      <p:sp>
        <p:nvSpPr>
          <p:cNvPr id="18" name="矢印: 下 17">
            <a:extLst>
              <a:ext uri="{FF2B5EF4-FFF2-40B4-BE49-F238E27FC236}">
                <a16:creationId xmlns:a16="http://schemas.microsoft.com/office/drawing/2014/main" id="{00AC8E23-F376-4B3C-B21F-FEFA4BC031A2}"/>
              </a:ext>
            </a:extLst>
          </p:cNvPr>
          <p:cNvSpPr/>
          <p:nvPr/>
        </p:nvSpPr>
        <p:spPr>
          <a:xfrm>
            <a:off x="5819028" y="3977206"/>
            <a:ext cx="565004" cy="1707773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817937" y="4457337"/>
            <a:ext cx="8556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b="1" u="sng" dirty="0">
                <a:latin typeface="+mn-ea"/>
                <a:ea typeface="+mn-ea"/>
              </a:rPr>
              <a:t>今後</a:t>
            </a:r>
            <a:r>
              <a:rPr kumimoji="1" lang="en-US" altLang="ja-JP" sz="2400" b="1" u="sng" dirty="0">
                <a:latin typeface="+mn-ea"/>
                <a:ea typeface="+mn-ea"/>
              </a:rPr>
              <a:t>10</a:t>
            </a:r>
            <a:r>
              <a:rPr kumimoji="1" lang="ja-JP" altLang="en-US" sz="2400" b="1" u="sng" dirty="0">
                <a:latin typeface="+mn-ea"/>
                <a:ea typeface="+mn-ea"/>
              </a:rPr>
              <a:t>年の打ち上げされる衛星は</a:t>
            </a:r>
            <a:endParaRPr kumimoji="1" lang="en-US" altLang="ja-JP" sz="2400" b="1" u="sng" dirty="0">
              <a:latin typeface="+mn-ea"/>
              <a:ea typeface="+mn-ea"/>
            </a:endParaRPr>
          </a:p>
          <a:p>
            <a:pPr algn="ctr"/>
            <a:r>
              <a:rPr kumimoji="1" lang="ja-JP" altLang="en-US" sz="2400" b="1" u="sng" dirty="0">
                <a:latin typeface="+mn-ea"/>
                <a:ea typeface="+mn-ea"/>
              </a:rPr>
              <a:t>過去</a:t>
            </a:r>
            <a:r>
              <a:rPr kumimoji="1" lang="en-US" altLang="ja-JP" sz="2400" b="1" u="sng" dirty="0">
                <a:latin typeface="+mn-ea"/>
                <a:ea typeface="+mn-ea"/>
              </a:rPr>
              <a:t>60</a:t>
            </a:r>
            <a:r>
              <a:rPr kumimoji="1" lang="ja-JP" altLang="en-US" sz="2400" b="1" u="sng" dirty="0">
                <a:latin typeface="+mn-ea"/>
                <a:ea typeface="+mn-ea"/>
              </a:rPr>
              <a:t>年で人類が打ち上げてきた衛星の数を大幅に上回る</a:t>
            </a:r>
          </a:p>
        </p:txBody>
      </p:sp>
      <p:sp>
        <p:nvSpPr>
          <p:cNvPr id="19" name="フッター プレースホルダー 3">
            <a:extLst>
              <a:ext uri="{FF2B5EF4-FFF2-40B4-BE49-F238E27FC236}">
                <a16:creationId xmlns:a16="http://schemas.microsoft.com/office/drawing/2014/main" id="{1B975471-5E57-417D-946E-A25C8D9FF9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</p:spTree>
    <p:extLst>
      <p:ext uri="{BB962C8B-B14F-4D97-AF65-F5344CB8AC3E}">
        <p14:creationId xmlns:p14="http://schemas.microsoft.com/office/powerpoint/2010/main" val="3052321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2026717" y="6468658"/>
            <a:ext cx="133050" cy="276999"/>
          </a:xfrm>
        </p:spPr>
        <p:txBody>
          <a:bodyPr/>
          <a:lstStyle/>
          <a:p>
            <a:fld id="{93C9EFCE-66AA-4897-952D-AFC502E70833}" type="slidenum">
              <a:rPr kumimoji="1" lang="ja-JP" altLang="en-US" sz="1800" smtClean="0">
                <a:latin typeface="+mj-lt"/>
              </a:rPr>
              <a:t>11</a:t>
            </a:fld>
            <a:endParaRPr kumimoji="1" lang="ja-JP" altLang="en-US" sz="1800" dirty="0">
              <a:latin typeface="+mj-lt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14755" y="692696"/>
            <a:ext cx="10972800" cy="5400241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sz="2800" b="1" dirty="0">
                <a:latin typeface="+mj-lt"/>
              </a:rPr>
              <a:t>	</a:t>
            </a:r>
            <a:r>
              <a:rPr kumimoji="1" lang="ja-JP" altLang="en-US" sz="2400" b="1" dirty="0">
                <a:latin typeface="+mj-lt"/>
              </a:rPr>
              <a:t> </a:t>
            </a:r>
            <a:r>
              <a:rPr lang="en-US" altLang="ja-JP" b="1" dirty="0">
                <a:latin typeface="+mj-lt"/>
              </a:rPr>
              <a:t>	</a:t>
            </a:r>
          </a:p>
          <a:p>
            <a:pPr marL="0" indent="0">
              <a:buNone/>
            </a:pPr>
            <a:endParaRPr lang="en-US" altLang="ja-JP" sz="2400" b="1" dirty="0">
              <a:latin typeface="+mj-lt"/>
            </a:endParaRPr>
          </a:p>
          <a:p>
            <a:pPr marL="0" indent="0">
              <a:buNone/>
            </a:pPr>
            <a:endParaRPr lang="en-US" altLang="ja-JP" dirty="0">
              <a:latin typeface="+mj-lt"/>
            </a:endParaRPr>
          </a:p>
          <a:p>
            <a:pPr marL="0" indent="0">
              <a:buNone/>
            </a:pPr>
            <a:endParaRPr lang="en-US" altLang="ja-JP" dirty="0">
              <a:latin typeface="+mj-lt"/>
            </a:endParaRPr>
          </a:p>
          <a:p>
            <a:pPr marL="0" indent="0">
              <a:buNone/>
            </a:pPr>
            <a:endParaRPr kumimoji="1" lang="ja-JP" altLang="en-US" dirty="0">
              <a:latin typeface="+mj-lt"/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EC5F0C21-EA6F-4824-87AA-0B17C0EEAEDB}"/>
              </a:ext>
            </a:extLst>
          </p:cNvPr>
          <p:cNvSpPr txBox="1">
            <a:spLocks/>
          </p:cNvSpPr>
          <p:nvPr/>
        </p:nvSpPr>
        <p:spPr>
          <a:xfrm>
            <a:off x="320675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ja-JP" altLang="en-US" sz="3600" b="0" kern="0" dirty="0">
                <a:ln>
                  <a:solidFill>
                    <a:schemeClr val="bg1"/>
                  </a:solidFill>
                </a:ln>
                <a:effectLst/>
              </a:rPr>
              <a:t>コンステレーション</a:t>
            </a:r>
            <a:r>
              <a:rPr lang="en-US" altLang="ja-JP" sz="3600" b="0" kern="0" baseline="30000" dirty="0">
                <a:ln>
                  <a:solidFill>
                    <a:schemeClr val="bg1"/>
                  </a:solidFill>
                </a:ln>
                <a:effectLst/>
              </a:rPr>
              <a:t>[*]</a:t>
            </a:r>
            <a:r>
              <a:rPr lang="ja-JP" altLang="en-US" sz="3600" b="0" kern="0" dirty="0">
                <a:ln>
                  <a:solidFill>
                    <a:schemeClr val="bg1"/>
                  </a:solidFill>
                </a:ln>
                <a:effectLst/>
              </a:rPr>
              <a:t>を考慮した宇宙環境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611FB18-E390-49B3-A31D-92FD3176964C}"/>
              </a:ext>
            </a:extLst>
          </p:cNvPr>
          <p:cNvSpPr txBox="1"/>
          <p:nvPr/>
        </p:nvSpPr>
        <p:spPr>
          <a:xfrm>
            <a:off x="4439816" y="951625"/>
            <a:ext cx="7752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[*]:</a:t>
            </a:r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ja-JP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1000km</a:t>
            </a:r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～</a:t>
            </a:r>
            <a:r>
              <a:rPr lang="en-US" altLang="ja-JP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1325km</a:t>
            </a:r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に配置される</a:t>
            </a:r>
            <a:r>
              <a:rPr lang="en-US" altLang="ja-JP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6700</a:t>
            </a:r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機の衛星が配置され、事業が</a:t>
            </a:r>
            <a:r>
              <a:rPr lang="en-US" altLang="ja-JP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50</a:t>
            </a:r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年続くケース</a:t>
            </a:r>
            <a:endParaRPr kumimoji="1" lang="en-US" altLang="ja-JP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4E2EF1D-3C09-42F1-90E9-F9D954048726}"/>
              </a:ext>
            </a:extLst>
          </p:cNvPr>
          <p:cNvSpPr txBox="1"/>
          <p:nvPr/>
        </p:nvSpPr>
        <p:spPr>
          <a:xfrm>
            <a:off x="-168696" y="1246694"/>
            <a:ext cx="6057899" cy="658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ja-JP" sz="2400" b="1" dirty="0">
                <a:solidFill>
                  <a:srgbClr val="000066"/>
                </a:solidFill>
                <a:latin typeface="+mn-ea"/>
              </a:rPr>
              <a:t>10㎝</a:t>
            </a:r>
            <a:r>
              <a:rPr lang="ja-JP" altLang="en-US" sz="2400" b="1" dirty="0">
                <a:solidFill>
                  <a:srgbClr val="000066"/>
                </a:solidFill>
                <a:latin typeface="+mn-ea"/>
              </a:rPr>
              <a:t>以上の宇宙ごみが</a:t>
            </a:r>
            <a:r>
              <a:rPr lang="en-US" altLang="ja-JP" sz="3200" b="1" dirty="0">
                <a:solidFill>
                  <a:srgbClr val="000066"/>
                </a:solidFill>
                <a:latin typeface="+mn-ea"/>
              </a:rPr>
              <a:t>590</a:t>
            </a:r>
            <a:r>
              <a:rPr lang="ja-JP" altLang="en-US" sz="2400" b="1" dirty="0">
                <a:solidFill>
                  <a:srgbClr val="000066"/>
                </a:solidFill>
                <a:latin typeface="+mn-ea"/>
              </a:rPr>
              <a:t>％も増える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E0C09089-6923-466F-9754-1BCC8A04BEE2}"/>
              </a:ext>
            </a:extLst>
          </p:cNvPr>
          <p:cNvSpPr txBox="1"/>
          <p:nvPr/>
        </p:nvSpPr>
        <p:spPr>
          <a:xfrm>
            <a:off x="5735960" y="1246694"/>
            <a:ext cx="6518530" cy="658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ja-JP" altLang="en-US" sz="2400" b="1" dirty="0">
                <a:solidFill>
                  <a:srgbClr val="000066"/>
                </a:solidFill>
                <a:latin typeface="+mn-ea"/>
              </a:rPr>
              <a:t>大規模衝突が約</a:t>
            </a:r>
            <a:r>
              <a:rPr lang="en-US" altLang="ja-JP" sz="2400" b="1" dirty="0">
                <a:solidFill>
                  <a:srgbClr val="000066"/>
                </a:solidFill>
                <a:latin typeface="+mn-ea"/>
              </a:rPr>
              <a:t>200</a:t>
            </a:r>
            <a:r>
              <a:rPr lang="ja-JP" altLang="en-US" sz="2400" b="1" dirty="0">
                <a:solidFill>
                  <a:srgbClr val="000066"/>
                </a:solidFill>
                <a:latin typeface="+mn-ea"/>
              </a:rPr>
              <a:t>年で累計</a:t>
            </a:r>
            <a:r>
              <a:rPr lang="en-US" altLang="ja-JP" sz="3200" b="1" dirty="0">
                <a:solidFill>
                  <a:srgbClr val="000066"/>
                </a:solidFill>
                <a:latin typeface="+mn-ea"/>
              </a:rPr>
              <a:t>582</a:t>
            </a:r>
            <a:r>
              <a:rPr lang="ja-JP" altLang="en-US" sz="2400" b="1" dirty="0">
                <a:solidFill>
                  <a:srgbClr val="000066"/>
                </a:solidFill>
                <a:latin typeface="+mn-ea"/>
              </a:rPr>
              <a:t>回に増える</a:t>
            </a: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BFC2F851-22CA-4AF7-8B1E-BEB9B9CB64A1}"/>
              </a:ext>
            </a:extLst>
          </p:cNvPr>
          <p:cNvSpPr/>
          <p:nvPr/>
        </p:nvSpPr>
        <p:spPr>
          <a:xfrm>
            <a:off x="1" y="5731558"/>
            <a:ext cx="6096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Figure 6. Results from LC scenarios where the LCs maintain full operations with spacecraft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replenishment for 50 years. The total number of spacecraft in 3 LCs is 6700. The differences between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the top four curves and the black-dashed curve in 2215 are +590% (red), +180% (blue), +40%(green), and +27% (purple-dotted),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respectively.</a:t>
            </a:r>
            <a:endParaRPr lang="ja-JP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80DC0970-3793-406A-B6E4-67F794B708E5}"/>
              </a:ext>
            </a:extLst>
          </p:cNvPr>
          <p:cNvSpPr/>
          <p:nvPr/>
        </p:nvSpPr>
        <p:spPr>
          <a:xfrm>
            <a:off x="1019436" y="6305065"/>
            <a:ext cx="10153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+mj-lt"/>
              </a:rPr>
              <a:t>National</a:t>
            </a:r>
            <a:r>
              <a:rPr lang="ja-JP" altLang="en-US" dirty="0">
                <a:latin typeface="+mj-lt"/>
              </a:rPr>
              <a:t> </a:t>
            </a:r>
            <a:r>
              <a:rPr lang="en-US" altLang="ja-JP" dirty="0">
                <a:latin typeface="+mj-lt"/>
              </a:rPr>
              <a:t>Aeronautics and Space Administration(NASA) Orbital Debris Quarterly News Vol 22, Issue 3 Sep 2018</a:t>
            </a:r>
            <a:r>
              <a:rPr lang="ja-JP" altLang="en-US" dirty="0">
                <a:latin typeface="+mj-lt"/>
              </a:rPr>
              <a:t>　から引用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2A4573E9-0780-4AE6-929E-551018339FE7}"/>
              </a:ext>
            </a:extLst>
          </p:cNvPr>
          <p:cNvSpPr/>
          <p:nvPr/>
        </p:nvSpPr>
        <p:spPr>
          <a:xfrm>
            <a:off x="6123965" y="5731558"/>
            <a:ext cx="609600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Figure 7. Results from LC scenarios where the LCs maintain full operations with spacecraft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replenishment for 50 years. The total number of spacecraft in 3 LCs is 6700. The total numbers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of catastrophic collisions in 200 years for the 4 curves are (top to bottom) 582, 158, 40, 32, and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27, respectively.</a:t>
            </a:r>
            <a:endParaRPr lang="ja-JP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1E24839F-1183-41CF-8982-645AA31BE7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090" y="1813400"/>
            <a:ext cx="5544616" cy="3998233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497613BA-7187-4465-A4F1-0A6102AD69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8" y="1848970"/>
            <a:ext cx="5414038" cy="3873342"/>
          </a:xfrm>
          <a:prstGeom prst="rect">
            <a:avLst/>
          </a:prstGeom>
        </p:spPr>
      </p:pic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DA6659DB-0C7B-4BAE-8FFD-AAB34A8748EA}"/>
              </a:ext>
            </a:extLst>
          </p:cNvPr>
          <p:cNvSpPr/>
          <p:nvPr/>
        </p:nvSpPr>
        <p:spPr>
          <a:xfrm>
            <a:off x="5474312" y="3854754"/>
            <a:ext cx="2937596" cy="1148162"/>
          </a:xfrm>
          <a:prstGeom prst="rect">
            <a:avLst/>
          </a:prstGeom>
          <a:solidFill>
            <a:srgbClr val="FFFFFF">
              <a:alpha val="80000"/>
            </a:srgbClr>
          </a:solidFill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72000" rtlCol="0" anchor="ctr"/>
          <a:lstStyle/>
          <a:p>
            <a:pPr lvl="0"/>
            <a:r>
              <a:rPr lang="ja-JP" altLang="en-US" sz="2400" dirty="0">
                <a:solidFill>
                  <a:prstClr val="black"/>
                </a:solidFill>
              </a:rPr>
              <a:t>コンステレーションがない場合で</a:t>
            </a:r>
            <a:r>
              <a:rPr lang="en-US" altLang="ja-JP" sz="2400" dirty="0">
                <a:solidFill>
                  <a:prstClr val="black"/>
                </a:solidFill>
              </a:rPr>
              <a:t>90%</a:t>
            </a:r>
            <a:r>
              <a:rPr lang="ja-JP" altLang="en-US" sz="2400" dirty="0">
                <a:solidFill>
                  <a:prstClr val="black"/>
                </a:solidFill>
              </a:rPr>
              <a:t>の適切な運用終了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FAFC87E-DFCC-42DB-88CB-568287AD3716}"/>
              </a:ext>
            </a:extLst>
          </p:cNvPr>
          <p:cNvSpPr/>
          <p:nvPr/>
        </p:nvSpPr>
        <p:spPr>
          <a:xfrm>
            <a:off x="5346012" y="2459334"/>
            <a:ext cx="3050734" cy="1200329"/>
          </a:xfrm>
          <a:prstGeom prst="rect">
            <a:avLst/>
          </a:prstGeom>
          <a:solidFill>
            <a:srgbClr val="FFFFFF">
              <a:alpha val="80000"/>
            </a:srgb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lvl="0"/>
            <a:r>
              <a:rPr lang="ja-JP" altLang="en-US" sz="2400" dirty="0">
                <a:solidFill>
                  <a:prstClr val="black"/>
                </a:solidFill>
              </a:rPr>
              <a:t>コンステレーションを考慮し、</a:t>
            </a:r>
            <a:r>
              <a:rPr lang="en-US" altLang="ja-JP" sz="2400" dirty="0">
                <a:solidFill>
                  <a:prstClr val="black"/>
                </a:solidFill>
              </a:rPr>
              <a:t>90%</a:t>
            </a:r>
            <a:r>
              <a:rPr lang="ja-JP" altLang="en-US" sz="2400" dirty="0">
                <a:solidFill>
                  <a:prstClr val="black"/>
                </a:solidFill>
              </a:rPr>
              <a:t>の適切な運用終了</a:t>
            </a:r>
          </a:p>
        </p:txBody>
      </p: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0A828358-AF0E-4433-B829-04369A75DDC5}"/>
              </a:ext>
            </a:extLst>
          </p:cNvPr>
          <p:cNvSpPr/>
          <p:nvPr/>
        </p:nvSpPr>
        <p:spPr>
          <a:xfrm rot="10800000">
            <a:off x="4186748" y="3068960"/>
            <a:ext cx="1133291" cy="409168"/>
          </a:xfrm>
          <a:custGeom>
            <a:avLst/>
            <a:gdLst>
              <a:gd name="connsiteX0" fmla="*/ 1130300 w 1130300"/>
              <a:gd name="connsiteY0" fmla="*/ 165100 h 165100"/>
              <a:gd name="connsiteX1" fmla="*/ 863600 w 1130300"/>
              <a:gd name="connsiteY1" fmla="*/ 0 h 165100"/>
              <a:gd name="connsiteX2" fmla="*/ 0 w 1130300"/>
              <a:gd name="connsiteY2" fmla="*/ 127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0300" h="165100">
                <a:moveTo>
                  <a:pt x="1130300" y="165100"/>
                </a:moveTo>
                <a:lnTo>
                  <a:pt x="863600" y="0"/>
                </a:lnTo>
                <a:lnTo>
                  <a:pt x="0" y="12700"/>
                </a:lnTo>
              </a:path>
            </a:pathLst>
          </a:custGeom>
          <a:noFill/>
          <a:ln w="19050">
            <a:solidFill>
              <a:srgbClr val="FF0000"/>
            </a:solidFill>
            <a:prstDash val="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フリーフォーム: 図形 31">
            <a:extLst>
              <a:ext uri="{FF2B5EF4-FFF2-40B4-BE49-F238E27FC236}">
                <a16:creationId xmlns:a16="http://schemas.microsoft.com/office/drawing/2014/main" id="{E22EFF8B-DC29-44BD-815B-62C713118C6D}"/>
              </a:ext>
            </a:extLst>
          </p:cNvPr>
          <p:cNvSpPr/>
          <p:nvPr/>
        </p:nvSpPr>
        <p:spPr>
          <a:xfrm>
            <a:off x="8411908" y="3568063"/>
            <a:ext cx="1716540" cy="409168"/>
          </a:xfrm>
          <a:custGeom>
            <a:avLst/>
            <a:gdLst>
              <a:gd name="connsiteX0" fmla="*/ 1130300 w 1130300"/>
              <a:gd name="connsiteY0" fmla="*/ 165100 h 165100"/>
              <a:gd name="connsiteX1" fmla="*/ 863600 w 1130300"/>
              <a:gd name="connsiteY1" fmla="*/ 0 h 165100"/>
              <a:gd name="connsiteX2" fmla="*/ 0 w 1130300"/>
              <a:gd name="connsiteY2" fmla="*/ 127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0300" h="165100">
                <a:moveTo>
                  <a:pt x="1130300" y="165100"/>
                </a:moveTo>
                <a:lnTo>
                  <a:pt x="863600" y="0"/>
                </a:lnTo>
                <a:lnTo>
                  <a:pt x="0" y="12700"/>
                </a:lnTo>
              </a:path>
            </a:pathLst>
          </a:custGeom>
          <a:noFill/>
          <a:ln w="19050">
            <a:solidFill>
              <a:srgbClr val="FF0000"/>
            </a:solidFill>
            <a:prstDash val="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FC96179E-7CA0-4A5F-9170-B2BFE47457CA}"/>
              </a:ext>
            </a:extLst>
          </p:cNvPr>
          <p:cNvSpPr/>
          <p:nvPr/>
        </p:nvSpPr>
        <p:spPr>
          <a:xfrm>
            <a:off x="3909848" y="4887310"/>
            <a:ext cx="1891862" cy="441435"/>
          </a:xfrm>
          <a:custGeom>
            <a:avLst/>
            <a:gdLst>
              <a:gd name="connsiteX0" fmla="*/ 0 w 1891862"/>
              <a:gd name="connsiteY0" fmla="*/ 0 h 441435"/>
              <a:gd name="connsiteX1" fmla="*/ 304800 w 1891862"/>
              <a:gd name="connsiteY1" fmla="*/ 441435 h 441435"/>
              <a:gd name="connsiteX2" fmla="*/ 1891862 w 1891862"/>
              <a:gd name="connsiteY2" fmla="*/ 430924 h 441435"/>
              <a:gd name="connsiteX3" fmla="*/ 1881352 w 1891862"/>
              <a:gd name="connsiteY3" fmla="*/ 105104 h 44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1862" h="441435">
                <a:moveTo>
                  <a:pt x="0" y="0"/>
                </a:moveTo>
                <a:lnTo>
                  <a:pt x="304800" y="441435"/>
                </a:lnTo>
                <a:lnTo>
                  <a:pt x="1891862" y="430924"/>
                </a:lnTo>
                <a:lnTo>
                  <a:pt x="1881352" y="105104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6" name="フリーフォーム: 図形 35">
            <a:extLst>
              <a:ext uri="{FF2B5EF4-FFF2-40B4-BE49-F238E27FC236}">
                <a16:creationId xmlns:a16="http://schemas.microsoft.com/office/drawing/2014/main" id="{E7CDB79E-75B8-45A3-A375-BBB9C4F40886}"/>
              </a:ext>
            </a:extLst>
          </p:cNvPr>
          <p:cNvSpPr/>
          <p:nvPr/>
        </p:nvSpPr>
        <p:spPr>
          <a:xfrm flipH="1">
            <a:off x="7034003" y="5028448"/>
            <a:ext cx="3575913" cy="542035"/>
          </a:xfrm>
          <a:custGeom>
            <a:avLst/>
            <a:gdLst>
              <a:gd name="connsiteX0" fmla="*/ 0 w 1891862"/>
              <a:gd name="connsiteY0" fmla="*/ 0 h 441435"/>
              <a:gd name="connsiteX1" fmla="*/ 304800 w 1891862"/>
              <a:gd name="connsiteY1" fmla="*/ 441435 h 441435"/>
              <a:gd name="connsiteX2" fmla="*/ 1891862 w 1891862"/>
              <a:gd name="connsiteY2" fmla="*/ 430924 h 441435"/>
              <a:gd name="connsiteX3" fmla="*/ 1881352 w 1891862"/>
              <a:gd name="connsiteY3" fmla="*/ 105104 h 441435"/>
              <a:gd name="connsiteX0" fmla="*/ 0 w 1898272"/>
              <a:gd name="connsiteY0" fmla="*/ 0 h 441435"/>
              <a:gd name="connsiteX1" fmla="*/ 304800 w 1898272"/>
              <a:gd name="connsiteY1" fmla="*/ 441435 h 441435"/>
              <a:gd name="connsiteX2" fmla="*/ 1891862 w 1898272"/>
              <a:gd name="connsiteY2" fmla="*/ 430924 h 441435"/>
              <a:gd name="connsiteX3" fmla="*/ 1897659 w 1898272"/>
              <a:gd name="connsiteY3" fmla="*/ 111501 h 441435"/>
              <a:gd name="connsiteX0" fmla="*/ 0 w 1849351"/>
              <a:gd name="connsiteY0" fmla="*/ 86825 h 329934"/>
              <a:gd name="connsiteX1" fmla="*/ 255879 w 1849351"/>
              <a:gd name="connsiteY1" fmla="*/ 329934 h 329934"/>
              <a:gd name="connsiteX2" fmla="*/ 1842941 w 1849351"/>
              <a:gd name="connsiteY2" fmla="*/ 319423 h 329934"/>
              <a:gd name="connsiteX3" fmla="*/ 1848738 w 1849351"/>
              <a:gd name="connsiteY3" fmla="*/ 0 h 32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351" h="329934">
                <a:moveTo>
                  <a:pt x="0" y="86825"/>
                </a:moveTo>
                <a:lnTo>
                  <a:pt x="255879" y="329934"/>
                </a:lnTo>
                <a:lnTo>
                  <a:pt x="1842941" y="319423"/>
                </a:lnTo>
                <a:cubicBezTo>
                  <a:pt x="1839438" y="210816"/>
                  <a:pt x="1852241" y="108607"/>
                  <a:pt x="1848738" y="0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5" name="フッター プレースホルダー 3">
            <a:extLst>
              <a:ext uri="{FF2B5EF4-FFF2-40B4-BE49-F238E27FC236}">
                <a16:creationId xmlns:a16="http://schemas.microsoft.com/office/drawing/2014/main" id="{D0FD47A5-0305-4BAD-9353-F1D0BE3B94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</p:spTree>
    <p:extLst>
      <p:ext uri="{BB962C8B-B14F-4D97-AF65-F5344CB8AC3E}">
        <p14:creationId xmlns:p14="http://schemas.microsoft.com/office/powerpoint/2010/main" val="1994701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右矢印 7">
            <a:extLst>
              <a:ext uri="{FF2B5EF4-FFF2-40B4-BE49-F238E27FC236}">
                <a16:creationId xmlns:a16="http://schemas.microsoft.com/office/drawing/2014/main" id="{41FA7500-8627-45F9-95B1-97E3AA073D2E}"/>
              </a:ext>
            </a:extLst>
          </p:cNvPr>
          <p:cNvSpPr/>
          <p:nvPr/>
        </p:nvSpPr>
        <p:spPr>
          <a:xfrm>
            <a:off x="4543801" y="5346210"/>
            <a:ext cx="5612524" cy="5706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18" name="右矢印 7">
            <a:extLst>
              <a:ext uri="{FF2B5EF4-FFF2-40B4-BE49-F238E27FC236}">
                <a16:creationId xmlns:a16="http://schemas.microsoft.com/office/drawing/2014/main" id="{9265C076-2827-4B0A-8125-9FAC4D0C485F}"/>
              </a:ext>
            </a:extLst>
          </p:cNvPr>
          <p:cNvSpPr/>
          <p:nvPr/>
        </p:nvSpPr>
        <p:spPr>
          <a:xfrm>
            <a:off x="4543801" y="3107507"/>
            <a:ext cx="6947186" cy="5706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42" name="楕円 41">
            <a:extLst>
              <a:ext uri="{FF2B5EF4-FFF2-40B4-BE49-F238E27FC236}">
                <a16:creationId xmlns:a16="http://schemas.microsoft.com/office/drawing/2014/main" id="{D07F846D-7379-4A51-8872-75EF71A29F6E}"/>
              </a:ext>
            </a:extLst>
          </p:cNvPr>
          <p:cNvSpPr/>
          <p:nvPr/>
        </p:nvSpPr>
        <p:spPr>
          <a:xfrm>
            <a:off x="9446520" y="2813803"/>
            <a:ext cx="1098688" cy="1098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lvl="0" algn="ctr"/>
            <a:r>
              <a:rPr lang="ja-JP" altLang="en-US" sz="1600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時速</a:t>
            </a:r>
            <a:endParaRPr lang="en-US" altLang="ja-JP" sz="1600" b="1" spc="-150" dirty="0">
              <a:solidFill>
                <a:schemeClr val="bg1"/>
              </a:solidFill>
              <a:ea typeface="メイリオ" panose="020B0604030504040204" pitchFamily="50" charset="-128"/>
            </a:endParaRPr>
          </a:p>
          <a:p>
            <a:pPr lvl="0" algn="ctr"/>
            <a:r>
              <a:rPr lang="ja-JP" altLang="en-US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約</a:t>
            </a:r>
            <a:r>
              <a:rPr lang="en-US" altLang="ja-JP" sz="2400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100</a:t>
            </a:r>
            <a:r>
              <a:rPr lang="en-US" altLang="ja-JP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 km</a:t>
            </a:r>
            <a:endParaRPr lang="ja-JP" altLang="en-US" sz="1800" b="1" spc="-150" dirty="0">
              <a:solidFill>
                <a:schemeClr val="bg1"/>
              </a:solidFill>
              <a:ea typeface="メイリオ" panose="020B0604030504040204" pitchFamily="50" charset="-128"/>
            </a:endParaRPr>
          </a:p>
        </p:txBody>
      </p:sp>
      <p:sp>
        <p:nvSpPr>
          <p:cNvPr id="44" name="右矢印 7">
            <a:extLst>
              <a:ext uri="{FF2B5EF4-FFF2-40B4-BE49-F238E27FC236}">
                <a16:creationId xmlns:a16="http://schemas.microsoft.com/office/drawing/2014/main" id="{2A91EB37-7ED8-4BFE-A65E-DB926E24FF9A}"/>
              </a:ext>
            </a:extLst>
          </p:cNvPr>
          <p:cNvSpPr/>
          <p:nvPr/>
        </p:nvSpPr>
        <p:spPr>
          <a:xfrm>
            <a:off x="4543801" y="4253133"/>
            <a:ext cx="6947186" cy="5706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45" name="楕円 44">
            <a:extLst>
              <a:ext uri="{FF2B5EF4-FFF2-40B4-BE49-F238E27FC236}">
                <a16:creationId xmlns:a16="http://schemas.microsoft.com/office/drawing/2014/main" id="{59C812DE-D258-434C-8E39-C6E665E8561F}"/>
              </a:ext>
            </a:extLst>
          </p:cNvPr>
          <p:cNvSpPr/>
          <p:nvPr/>
        </p:nvSpPr>
        <p:spPr>
          <a:xfrm>
            <a:off x="9446520" y="3959429"/>
            <a:ext cx="1098688" cy="1098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lvl="0" algn="ctr"/>
            <a:r>
              <a:rPr lang="ja-JP" altLang="en-US" sz="1600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時速</a:t>
            </a:r>
            <a:endParaRPr lang="en-US" altLang="ja-JP" sz="1600" b="1" spc="-150" dirty="0">
              <a:solidFill>
                <a:schemeClr val="bg1"/>
              </a:solidFill>
              <a:ea typeface="メイリオ" panose="020B0604030504040204" pitchFamily="50" charset="-128"/>
            </a:endParaRPr>
          </a:p>
          <a:p>
            <a:pPr lvl="0" algn="ctr"/>
            <a:r>
              <a:rPr lang="ja-JP" altLang="en-US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約</a:t>
            </a:r>
            <a:r>
              <a:rPr lang="en-US" altLang="ja-JP" sz="2400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100</a:t>
            </a:r>
            <a:r>
              <a:rPr lang="en-US" altLang="ja-JP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 km</a:t>
            </a:r>
            <a:endParaRPr lang="ja-JP" altLang="en-US" sz="1800" b="1" spc="-150" dirty="0">
              <a:solidFill>
                <a:schemeClr val="bg1"/>
              </a:solidFill>
              <a:ea typeface="メイリオ" panose="020B0604030504040204" pitchFamily="50" charset="-128"/>
            </a:endParaRPr>
          </a:p>
        </p:txBody>
      </p:sp>
      <p:sp>
        <p:nvSpPr>
          <p:cNvPr id="47" name="楕円 46">
            <a:extLst>
              <a:ext uri="{FF2B5EF4-FFF2-40B4-BE49-F238E27FC236}">
                <a16:creationId xmlns:a16="http://schemas.microsoft.com/office/drawing/2014/main" id="{063E8606-0D00-47DB-A2D1-4A11BA70BE58}"/>
              </a:ext>
            </a:extLst>
          </p:cNvPr>
          <p:cNvSpPr/>
          <p:nvPr/>
        </p:nvSpPr>
        <p:spPr>
          <a:xfrm>
            <a:off x="8017394" y="5052506"/>
            <a:ext cx="1098688" cy="1098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lvl="0" algn="ctr"/>
            <a:r>
              <a:rPr lang="ja-JP" altLang="en-US" sz="1600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時速</a:t>
            </a:r>
            <a:endParaRPr lang="en-US" altLang="ja-JP" sz="1600" b="1" spc="-150" dirty="0">
              <a:solidFill>
                <a:schemeClr val="bg1"/>
              </a:solidFill>
              <a:ea typeface="メイリオ" panose="020B0604030504040204" pitchFamily="50" charset="-128"/>
            </a:endParaRPr>
          </a:p>
          <a:p>
            <a:pPr lvl="0" algn="ctr"/>
            <a:r>
              <a:rPr lang="en-US" altLang="ja-JP" sz="2400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70-80</a:t>
            </a:r>
            <a:r>
              <a:rPr lang="en-US" altLang="ja-JP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 km</a:t>
            </a:r>
            <a:endParaRPr lang="ja-JP" altLang="en-US" sz="1800" b="1" spc="-150" dirty="0">
              <a:solidFill>
                <a:schemeClr val="bg1"/>
              </a:solidFill>
              <a:ea typeface="メイリオ" panose="020B0604030504040204" pitchFamily="50" charset="-128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7F4EA08-F990-469C-87F1-A12FFDF44C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7074A1-9742-43D3-AD76-A27B11F19213}" type="slidenum">
              <a:rPr lang="en-US" altLang="ja-JP" smtClean="0">
                <a:latin typeface="+mj-lt"/>
              </a:rPr>
              <a:pPr/>
              <a:t>12</a:t>
            </a:fld>
            <a:endParaRPr lang="en-US" altLang="ja-JP">
              <a:latin typeface="+mj-lt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529F3523-83F1-429A-93AE-79211223C51B}"/>
              </a:ext>
            </a:extLst>
          </p:cNvPr>
          <p:cNvSpPr txBox="1"/>
          <p:nvPr/>
        </p:nvSpPr>
        <p:spPr>
          <a:xfrm>
            <a:off x="854619" y="1061209"/>
            <a:ext cx="11665295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ja-JP" altLang="en-US" sz="2200" dirty="0">
                <a:solidFill>
                  <a:schemeClr val="bg1"/>
                </a:solidFill>
                <a:latin typeface="+mn-ea"/>
              </a:rPr>
              <a:t>宇宙ごみは非常に高速で移動している</a:t>
            </a:r>
            <a:r>
              <a:rPr lang="ja-JP" altLang="en-US" sz="1800" dirty="0">
                <a:solidFill>
                  <a:schemeClr val="bg1"/>
                </a:solidFill>
                <a:latin typeface="+mn-ea"/>
              </a:rPr>
              <a:t>（秒速 約</a:t>
            </a:r>
            <a:r>
              <a:rPr lang="en-US" altLang="ja-JP" sz="1800" dirty="0">
                <a:solidFill>
                  <a:schemeClr val="bg1"/>
                </a:solidFill>
                <a:latin typeface="+mn-ea"/>
              </a:rPr>
              <a:t>7.5 km </a:t>
            </a:r>
            <a:r>
              <a:rPr lang="ja-JP" altLang="en-US" sz="1800" dirty="0">
                <a:solidFill>
                  <a:schemeClr val="bg1"/>
                </a:solidFill>
                <a:latin typeface="+mn-ea"/>
              </a:rPr>
              <a:t>＝時速</a:t>
            </a:r>
            <a:r>
              <a:rPr lang="en-US" altLang="ja-JP" sz="1800" dirty="0">
                <a:solidFill>
                  <a:schemeClr val="bg1"/>
                </a:solidFill>
                <a:latin typeface="+mn-ea"/>
              </a:rPr>
              <a:t>27000km ; </a:t>
            </a:r>
            <a:r>
              <a:rPr lang="ja-JP" altLang="en-US" sz="1800" dirty="0">
                <a:solidFill>
                  <a:schemeClr val="bg1"/>
                </a:solidFill>
                <a:latin typeface="+mn-ea"/>
              </a:rPr>
              <a:t>高度約</a:t>
            </a:r>
            <a:r>
              <a:rPr lang="en-US" altLang="ja-JP" sz="1800" dirty="0">
                <a:solidFill>
                  <a:schemeClr val="bg1"/>
                </a:solidFill>
                <a:latin typeface="+mn-ea"/>
              </a:rPr>
              <a:t>700-800 km)</a:t>
            </a:r>
            <a:endParaRPr lang="en-US" altLang="ja-JP" sz="2400" dirty="0">
              <a:solidFill>
                <a:schemeClr val="bg1"/>
              </a:solidFill>
              <a:latin typeface="+mn-ea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ja-JP" altLang="en-US" sz="2200" dirty="0">
                <a:solidFill>
                  <a:schemeClr val="bg1"/>
                </a:solidFill>
                <a:latin typeface="+mn-ea"/>
              </a:rPr>
              <a:t>衝突のエネルギーは非常に大きく、</a:t>
            </a:r>
            <a:r>
              <a:rPr lang="en-US" altLang="ja-JP" sz="2200" dirty="0">
                <a:solidFill>
                  <a:schemeClr val="bg1"/>
                </a:solidFill>
                <a:latin typeface="+mn-ea"/>
              </a:rPr>
              <a:t>mm~1㎝</a:t>
            </a:r>
            <a:r>
              <a:rPr lang="ja-JP" altLang="en-US" sz="2200" dirty="0">
                <a:solidFill>
                  <a:schemeClr val="bg1"/>
                </a:solidFill>
                <a:latin typeface="+mn-ea"/>
              </a:rPr>
              <a:t>の宇宙ごみの衝突でも十分に</a:t>
            </a:r>
            <a:br>
              <a:rPr lang="en-US" altLang="ja-JP" sz="2200" dirty="0">
                <a:solidFill>
                  <a:schemeClr val="bg1"/>
                </a:solidFill>
                <a:latin typeface="+mn-ea"/>
              </a:rPr>
            </a:br>
            <a:r>
              <a:rPr lang="ja-JP" altLang="en-US" sz="2200" dirty="0">
                <a:solidFill>
                  <a:schemeClr val="bg1"/>
                </a:solidFill>
                <a:latin typeface="+mn-ea"/>
              </a:rPr>
              <a:t>衛星ミッションを終了させ得る </a:t>
            </a:r>
          </a:p>
        </p:txBody>
      </p:sp>
      <p:sp>
        <p:nvSpPr>
          <p:cNvPr id="136" name="タイトル 1">
            <a:extLst>
              <a:ext uri="{FF2B5EF4-FFF2-40B4-BE49-F238E27FC236}">
                <a16:creationId xmlns:a16="http://schemas.microsoft.com/office/drawing/2014/main" id="{0E8D79E2-BF9C-4355-A3F3-7F2D1B8F6D6A}"/>
              </a:ext>
            </a:extLst>
          </p:cNvPr>
          <p:cNvSpPr txBox="1">
            <a:spLocks/>
          </p:cNvSpPr>
          <p:nvPr/>
        </p:nvSpPr>
        <p:spPr>
          <a:xfrm>
            <a:off x="320675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ja-JP" altLang="en-US" sz="3600" b="0" kern="0" dirty="0">
                <a:ln>
                  <a:solidFill>
                    <a:schemeClr val="bg1"/>
                  </a:solidFill>
                </a:ln>
                <a:effectLst/>
              </a:rPr>
              <a:t>宇宙ごみの脅威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929F711-3BBC-42F2-B7E5-EA5F4CC15113}"/>
              </a:ext>
            </a:extLst>
          </p:cNvPr>
          <p:cNvSpPr txBox="1"/>
          <p:nvPr/>
        </p:nvSpPr>
        <p:spPr>
          <a:xfrm>
            <a:off x="672966" y="2357064"/>
            <a:ext cx="1538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メイリオ" panose="020B0604030504040204" pitchFamily="50" charset="-128"/>
              </a:rPr>
              <a:t>宇宙ごみのサイズ</a:t>
            </a:r>
            <a:endParaRPr kumimoji="1" lang="ja-JP" altLang="en-US" sz="2000" b="1" dirty="0">
              <a:solidFill>
                <a:schemeClr val="accent1">
                  <a:lumMod val="50000"/>
                </a:schemeClr>
              </a:solidFill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07B01A8-5F2D-46CB-B55E-7E8EFEB8F03C}"/>
              </a:ext>
            </a:extLst>
          </p:cNvPr>
          <p:cNvSpPr txBox="1"/>
          <p:nvPr/>
        </p:nvSpPr>
        <p:spPr>
          <a:xfrm>
            <a:off x="1898487" y="3373534"/>
            <a:ext cx="179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800" dirty="0">
                <a:latin typeface="+mj-lt"/>
              </a:rPr>
              <a:t>野球ボール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60C7DD4-534D-40FD-9F64-56EC209C7CF1}"/>
              </a:ext>
            </a:extLst>
          </p:cNvPr>
          <p:cNvSpPr txBox="1"/>
          <p:nvPr/>
        </p:nvSpPr>
        <p:spPr>
          <a:xfrm>
            <a:off x="1778110" y="4389106"/>
            <a:ext cx="179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800" dirty="0">
                <a:latin typeface="+mj-lt"/>
              </a:rPr>
              <a:t>ボーリング玉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E029BFBE-B9F5-44B0-B82F-04991972E1F3}"/>
              </a:ext>
            </a:extLst>
          </p:cNvPr>
          <p:cNvSpPr txBox="1"/>
          <p:nvPr/>
        </p:nvSpPr>
        <p:spPr>
          <a:xfrm>
            <a:off x="1731651" y="5683542"/>
            <a:ext cx="179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800" dirty="0">
                <a:latin typeface="+mj-lt"/>
              </a:rPr>
              <a:t>小型車</a:t>
            </a:r>
          </a:p>
        </p:txBody>
      </p:sp>
      <p:sp>
        <p:nvSpPr>
          <p:cNvPr id="35" name="矢印: 下 34">
            <a:extLst>
              <a:ext uri="{FF2B5EF4-FFF2-40B4-BE49-F238E27FC236}">
                <a16:creationId xmlns:a16="http://schemas.microsoft.com/office/drawing/2014/main" id="{A0387A90-FB4B-46EA-B120-DB819379DD67}"/>
              </a:ext>
            </a:extLst>
          </p:cNvPr>
          <p:cNvSpPr/>
          <p:nvPr/>
        </p:nvSpPr>
        <p:spPr>
          <a:xfrm>
            <a:off x="1159558" y="3039861"/>
            <a:ext cx="565004" cy="3485483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楕円 1">
            <a:extLst>
              <a:ext uri="{FF2B5EF4-FFF2-40B4-BE49-F238E27FC236}">
                <a16:creationId xmlns:a16="http://schemas.microsoft.com/office/drawing/2014/main" id="{7851D5B7-9DA4-4A30-A267-7629A700D7BF}"/>
              </a:ext>
            </a:extLst>
          </p:cNvPr>
          <p:cNvSpPr/>
          <p:nvPr/>
        </p:nvSpPr>
        <p:spPr>
          <a:xfrm>
            <a:off x="1400576" y="3204549"/>
            <a:ext cx="82225" cy="82225"/>
          </a:xfrm>
          <a:prstGeom prst="ellipse">
            <a:avLst/>
          </a:prstGeom>
          <a:solidFill>
            <a:srgbClr val="FFFFFF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60DB8D53-908D-4ABC-BF63-84342EB1F4B1}"/>
              </a:ext>
            </a:extLst>
          </p:cNvPr>
          <p:cNvSpPr/>
          <p:nvPr/>
        </p:nvSpPr>
        <p:spPr>
          <a:xfrm>
            <a:off x="1318350" y="4149479"/>
            <a:ext cx="246676" cy="246676"/>
          </a:xfrm>
          <a:prstGeom prst="ellipse">
            <a:avLst/>
          </a:prstGeom>
          <a:solidFill>
            <a:srgbClr val="FFFFFF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F2DC2473-563B-4F78-9947-BA7FA9FFA611}"/>
              </a:ext>
            </a:extLst>
          </p:cNvPr>
          <p:cNvSpPr/>
          <p:nvPr/>
        </p:nvSpPr>
        <p:spPr>
          <a:xfrm>
            <a:off x="1030562" y="5163571"/>
            <a:ext cx="822253" cy="822253"/>
          </a:xfrm>
          <a:prstGeom prst="ellipse">
            <a:avLst/>
          </a:prstGeom>
          <a:solidFill>
            <a:srgbClr val="FFFFFF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19D5B31-A21C-4366-AD3B-F942DDCF9CF2}"/>
              </a:ext>
            </a:extLst>
          </p:cNvPr>
          <p:cNvSpPr txBox="1"/>
          <p:nvPr/>
        </p:nvSpPr>
        <p:spPr>
          <a:xfrm>
            <a:off x="1557194" y="3073719"/>
            <a:ext cx="1425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j-lt"/>
                <a:ea typeface="メイリオ" panose="020B0604030504040204" pitchFamily="50" charset="-128"/>
              </a:rPr>
              <a:t>1 mm</a:t>
            </a:r>
            <a:endParaRPr kumimoji="1" lang="ja-JP" altLang="en-US" sz="1800" dirty="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78BE537-54D5-43F2-8080-D5A47AB87C9F}"/>
              </a:ext>
            </a:extLst>
          </p:cNvPr>
          <p:cNvSpPr txBox="1"/>
          <p:nvPr/>
        </p:nvSpPr>
        <p:spPr>
          <a:xfrm>
            <a:off x="1557194" y="4116323"/>
            <a:ext cx="1425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800" dirty="0">
                <a:latin typeface="+mj-lt"/>
                <a:ea typeface="メイリオ" panose="020B0604030504040204" pitchFamily="50" charset="-128"/>
              </a:rPr>
              <a:t>数</a:t>
            </a:r>
            <a:r>
              <a:rPr kumimoji="1" lang="en-US" altLang="ja-JP" sz="1800" dirty="0">
                <a:latin typeface="+mj-lt"/>
                <a:ea typeface="メイリオ" panose="020B0604030504040204" pitchFamily="50" charset="-128"/>
              </a:rPr>
              <a:t>mm</a:t>
            </a:r>
            <a:endParaRPr kumimoji="1" lang="ja-JP" altLang="en-US" sz="1800" dirty="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51B144D-46AE-422A-A49F-7406C582E45C}"/>
              </a:ext>
            </a:extLst>
          </p:cNvPr>
          <p:cNvSpPr txBox="1"/>
          <p:nvPr/>
        </p:nvSpPr>
        <p:spPr>
          <a:xfrm>
            <a:off x="1557194" y="5397254"/>
            <a:ext cx="1425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dirty="0">
                <a:latin typeface="+mj-lt"/>
                <a:ea typeface="メイリオ" panose="020B0604030504040204" pitchFamily="50" charset="-128"/>
              </a:rPr>
              <a:t>10 </a:t>
            </a:r>
            <a:r>
              <a:rPr kumimoji="1" lang="en-US" altLang="ja-JP" sz="1800" dirty="0">
                <a:latin typeface="+mj-lt"/>
                <a:ea typeface="メイリオ" panose="020B0604030504040204" pitchFamily="50" charset="-128"/>
              </a:rPr>
              <a:t>mm</a:t>
            </a:r>
            <a:endParaRPr kumimoji="1" lang="ja-JP" altLang="en-US" sz="1800" dirty="0">
              <a:latin typeface="+mj-lt"/>
              <a:ea typeface="メイリオ" panose="020B0604030504040204" pitchFamily="50" charset="-128"/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29385560-4D3F-440B-B5AE-868C22F5D414}"/>
              </a:ext>
            </a:extLst>
          </p:cNvPr>
          <p:cNvGrpSpPr/>
          <p:nvPr/>
        </p:nvGrpSpPr>
        <p:grpSpPr>
          <a:xfrm>
            <a:off x="2508555" y="5036019"/>
            <a:ext cx="2368890" cy="1416626"/>
            <a:chOff x="2508555" y="5036019"/>
            <a:chExt cx="2368890" cy="1416626"/>
          </a:xfrm>
        </p:grpSpPr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2CC87B67-AE59-47E6-B4C9-BA75F09C7DD7}"/>
                </a:ext>
              </a:extLst>
            </p:cNvPr>
            <p:cNvSpPr/>
            <p:nvPr/>
          </p:nvSpPr>
          <p:spPr>
            <a:xfrm>
              <a:off x="4339459" y="5616466"/>
              <a:ext cx="374431" cy="279837"/>
            </a:xfrm>
            <a:custGeom>
              <a:avLst/>
              <a:gdLst>
                <a:gd name="connsiteX0" fmla="*/ 197069 w 374431"/>
                <a:gd name="connsiteY0" fmla="*/ 0 h 279837"/>
                <a:gd name="connsiteX1" fmla="*/ 283779 w 374431"/>
                <a:gd name="connsiteY1" fmla="*/ 51237 h 279837"/>
                <a:gd name="connsiteX2" fmla="*/ 335017 w 374431"/>
                <a:gd name="connsiteY2" fmla="*/ 149772 h 279837"/>
                <a:gd name="connsiteX3" fmla="*/ 374431 w 374431"/>
                <a:gd name="connsiteY3" fmla="*/ 220717 h 279837"/>
                <a:gd name="connsiteX4" fmla="*/ 0 w 374431"/>
                <a:gd name="connsiteY4" fmla="*/ 279837 h 279837"/>
                <a:gd name="connsiteX5" fmla="*/ 130065 w 374431"/>
                <a:gd name="connsiteY5" fmla="*/ 47296 h 279837"/>
                <a:gd name="connsiteX6" fmla="*/ 197069 w 374431"/>
                <a:gd name="connsiteY6" fmla="*/ 0 h 279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31" h="279837">
                  <a:moveTo>
                    <a:pt x="197069" y="0"/>
                  </a:moveTo>
                  <a:lnTo>
                    <a:pt x="283779" y="51237"/>
                  </a:lnTo>
                  <a:lnTo>
                    <a:pt x="335017" y="149772"/>
                  </a:lnTo>
                  <a:lnTo>
                    <a:pt x="374431" y="220717"/>
                  </a:lnTo>
                  <a:lnTo>
                    <a:pt x="0" y="279837"/>
                  </a:lnTo>
                  <a:lnTo>
                    <a:pt x="130065" y="47296"/>
                  </a:lnTo>
                  <a:lnTo>
                    <a:pt x="1970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26" name="Picture 2" descr="車 アイコン">
              <a:extLst>
                <a:ext uri="{FF2B5EF4-FFF2-40B4-BE49-F238E27FC236}">
                  <a16:creationId xmlns:a16="http://schemas.microsoft.com/office/drawing/2014/main" id="{2EA8BE0C-4799-440F-A334-94393D5A8B6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508555" y="5036019"/>
              <a:ext cx="2368890" cy="1416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図 5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43DAF7D9-623E-4F63-9733-0563200F12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353" y="3174124"/>
            <a:ext cx="505292" cy="505292"/>
          </a:xfrm>
          <a:prstGeom prst="rect">
            <a:avLst/>
          </a:prstGeom>
        </p:spPr>
      </p:pic>
      <p:pic>
        <p:nvPicPr>
          <p:cNvPr id="9" name="図 8" descr="黒い背景と白い文字&#10;&#10;自動的に生成された説明">
            <a:extLst>
              <a:ext uri="{FF2B5EF4-FFF2-40B4-BE49-F238E27FC236}">
                <a16:creationId xmlns:a16="http://schemas.microsoft.com/office/drawing/2014/main" id="{3EA7AB15-925C-4F71-89F4-AD524CBA6E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012" y="4184263"/>
            <a:ext cx="607976" cy="607974"/>
          </a:xfrm>
          <a:prstGeom prst="rect">
            <a:avLst/>
          </a:prstGeom>
        </p:spPr>
      </p:pic>
      <p:sp>
        <p:nvSpPr>
          <p:cNvPr id="29" name="フッター プレースホルダー 3">
            <a:extLst>
              <a:ext uri="{FF2B5EF4-FFF2-40B4-BE49-F238E27FC236}">
                <a16:creationId xmlns:a16="http://schemas.microsoft.com/office/drawing/2014/main" id="{D649C724-ACB7-4484-8D31-13603D149D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</p:spTree>
    <p:extLst>
      <p:ext uri="{BB962C8B-B14F-4D97-AF65-F5344CB8AC3E}">
        <p14:creationId xmlns:p14="http://schemas.microsoft.com/office/powerpoint/2010/main" val="1725435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1B3702E-ED4B-48B5-8B6A-CBA34532CCD7}"/>
              </a:ext>
            </a:extLst>
          </p:cNvPr>
          <p:cNvSpPr/>
          <p:nvPr/>
        </p:nvSpPr>
        <p:spPr>
          <a:xfrm>
            <a:off x="454260" y="1718411"/>
            <a:ext cx="3093118" cy="18701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2026717" y="6468658"/>
            <a:ext cx="133050" cy="276999"/>
          </a:xfrm>
        </p:spPr>
        <p:txBody>
          <a:bodyPr/>
          <a:lstStyle/>
          <a:p>
            <a:fld id="{93C9EFCE-66AA-4897-952D-AFC502E70833}" type="slidenum">
              <a:rPr kumimoji="1" lang="ja-JP" altLang="en-US" sz="1800" smtClean="0">
                <a:latin typeface="+mj-lt"/>
              </a:rPr>
              <a:t>13</a:t>
            </a:fld>
            <a:endParaRPr kumimoji="1" lang="ja-JP" altLang="en-US" sz="1800" dirty="0">
              <a:latin typeface="+mj-lt"/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EC5F0C21-EA6F-4824-87AA-0B17C0EEAEDB}"/>
              </a:ext>
            </a:extLst>
          </p:cNvPr>
          <p:cNvSpPr txBox="1">
            <a:spLocks/>
          </p:cNvSpPr>
          <p:nvPr/>
        </p:nvSpPr>
        <p:spPr>
          <a:xfrm>
            <a:off x="363222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ja-JP" altLang="en-US" sz="3600" b="0" kern="0" dirty="0">
                <a:ln>
                  <a:solidFill>
                    <a:schemeClr val="bg1"/>
                  </a:solidFill>
                </a:ln>
                <a:effectLst/>
              </a:rPr>
              <a:t>宇宙ごみの問題のまとめ</a:t>
            </a: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94BF5E1-0C34-4D19-A699-9EE86A63F428}"/>
              </a:ext>
            </a:extLst>
          </p:cNvPr>
          <p:cNvSpPr/>
          <p:nvPr/>
        </p:nvSpPr>
        <p:spPr>
          <a:xfrm>
            <a:off x="446523" y="1718412"/>
            <a:ext cx="3092112" cy="43204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pPr algn="ctr"/>
            <a:r>
              <a:rPr lang="ja-JP" altLang="en-US" sz="2400" b="1" dirty="0">
                <a:solidFill>
                  <a:schemeClr val="bg1"/>
                </a:solidFill>
              </a:rPr>
              <a:t>背景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1E24F18-4230-42FB-B184-F9B531172059}"/>
              </a:ext>
            </a:extLst>
          </p:cNvPr>
          <p:cNvSpPr/>
          <p:nvPr/>
        </p:nvSpPr>
        <p:spPr>
          <a:xfrm>
            <a:off x="480751" y="2377299"/>
            <a:ext cx="30401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ja-JP" altLang="en-US" sz="2000" b="1" kern="0" dirty="0">
                <a:solidFill>
                  <a:prstClr val="black"/>
                </a:solidFill>
                <a:latin typeface="Segoe UI"/>
                <a:ea typeface="メイリオ"/>
              </a:rPr>
              <a:t>増加する宇宙ごみ</a:t>
            </a:r>
            <a:endParaRPr lang="en-US" altLang="ja-JP" sz="2000" b="1" kern="0" dirty="0">
              <a:solidFill>
                <a:prstClr val="black"/>
              </a:solidFill>
              <a:latin typeface="Segoe UI"/>
              <a:ea typeface="メイリオ"/>
            </a:endParaRPr>
          </a:p>
          <a:p>
            <a:pPr marL="268288" lvl="0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ja-JP" altLang="en-US" sz="2000" b="1" kern="0" dirty="0">
                <a:solidFill>
                  <a:prstClr val="black"/>
                </a:solidFill>
                <a:latin typeface="Segoe UI"/>
                <a:ea typeface="メイリオ"/>
              </a:rPr>
              <a:t>コンステレーションによる宇宙ごみの増加</a:t>
            </a:r>
            <a:endParaRPr lang="en-US" altLang="ja-JP" sz="1800" b="1" kern="0" dirty="0">
              <a:solidFill>
                <a:prstClr val="black"/>
              </a:solidFill>
              <a:latin typeface="Segoe UI"/>
              <a:ea typeface="メイリオ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DAD20FFC-46BE-4183-9F50-6E4BD2B980F3}"/>
              </a:ext>
            </a:extLst>
          </p:cNvPr>
          <p:cNvSpPr/>
          <p:nvPr/>
        </p:nvSpPr>
        <p:spPr>
          <a:xfrm>
            <a:off x="4507355" y="1718411"/>
            <a:ext cx="2849268" cy="18701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1EA1AE19-3404-4A8A-B05D-45270B8630B4}"/>
              </a:ext>
            </a:extLst>
          </p:cNvPr>
          <p:cNvSpPr/>
          <p:nvPr/>
        </p:nvSpPr>
        <p:spPr>
          <a:xfrm>
            <a:off x="4500795" y="1718412"/>
            <a:ext cx="2849268" cy="43204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pPr algn="ctr"/>
            <a:r>
              <a:rPr lang="ja-JP" altLang="en-US" sz="2400" b="1" dirty="0">
                <a:solidFill>
                  <a:schemeClr val="bg1"/>
                </a:solidFill>
              </a:rPr>
              <a:t>問題</a:t>
            </a: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AADBC237-B3C0-457C-9E4D-A32D5E14290A}"/>
              </a:ext>
            </a:extLst>
          </p:cNvPr>
          <p:cNvSpPr/>
          <p:nvPr/>
        </p:nvSpPr>
        <p:spPr>
          <a:xfrm>
            <a:off x="4529816" y="2377299"/>
            <a:ext cx="27865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ja-JP" altLang="en-US" sz="2000" b="1" kern="0" dirty="0">
                <a:solidFill>
                  <a:prstClr val="black"/>
                </a:solidFill>
                <a:latin typeface="Segoe UI"/>
                <a:ea typeface="メイリオ"/>
              </a:rPr>
              <a:t>宇宙ごみの衝突によるミッション終了リスクの増加</a:t>
            </a:r>
          </a:p>
        </p:txBody>
      </p:sp>
      <p:sp>
        <p:nvSpPr>
          <p:cNvPr id="42" name="右矢印 7">
            <a:extLst>
              <a:ext uri="{FF2B5EF4-FFF2-40B4-BE49-F238E27FC236}">
                <a16:creationId xmlns:a16="http://schemas.microsoft.com/office/drawing/2014/main" id="{DFE8C1E5-EA9F-493E-A2C2-700D4D37A3D7}"/>
              </a:ext>
            </a:extLst>
          </p:cNvPr>
          <p:cNvSpPr/>
          <p:nvPr/>
        </p:nvSpPr>
        <p:spPr>
          <a:xfrm>
            <a:off x="3553665" y="2386300"/>
            <a:ext cx="923120" cy="5706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6B846221-07EF-4BD1-95D4-1556F9E52268}"/>
              </a:ext>
            </a:extLst>
          </p:cNvPr>
          <p:cNvSpPr txBox="1"/>
          <p:nvPr/>
        </p:nvSpPr>
        <p:spPr>
          <a:xfrm>
            <a:off x="6096000" y="375363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解決できない場合</a:t>
            </a: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8E5259B5-6468-4685-8640-8AF888F18494}"/>
              </a:ext>
            </a:extLst>
          </p:cNvPr>
          <p:cNvSpPr/>
          <p:nvPr/>
        </p:nvSpPr>
        <p:spPr>
          <a:xfrm>
            <a:off x="4507355" y="4357860"/>
            <a:ext cx="2849268" cy="169213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4B227A89-B360-4546-AB20-49D11BE065F7}"/>
              </a:ext>
            </a:extLst>
          </p:cNvPr>
          <p:cNvSpPr/>
          <p:nvPr/>
        </p:nvSpPr>
        <p:spPr>
          <a:xfrm>
            <a:off x="4500795" y="4357861"/>
            <a:ext cx="2849268" cy="43204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pPr algn="ctr"/>
            <a:r>
              <a:rPr lang="ja-JP" altLang="en-US" sz="2400" b="1" dirty="0">
                <a:solidFill>
                  <a:schemeClr val="bg1">
                    <a:lumMod val="85000"/>
                  </a:schemeClr>
                </a:solidFill>
              </a:rPr>
              <a:t>問題の顕在化</a:t>
            </a: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530AE3AA-975F-41FB-837F-FD5357A6C337}"/>
              </a:ext>
            </a:extLst>
          </p:cNvPr>
          <p:cNvSpPr/>
          <p:nvPr/>
        </p:nvSpPr>
        <p:spPr>
          <a:xfrm>
            <a:off x="4529816" y="5076970"/>
            <a:ext cx="3006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ja-JP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/>
                <a:ea typeface="メイリオ"/>
              </a:rPr>
              <a:t>宇宙利用･開発に支障</a:t>
            </a:r>
          </a:p>
          <a:p>
            <a:pPr marL="268288" lvl="0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ja-JP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/>
                <a:ea typeface="メイリオ"/>
              </a:rPr>
              <a:t>国民生活への影響</a:t>
            </a: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12CE330F-B9A0-4321-9E20-FA15BFD513E5}"/>
              </a:ext>
            </a:extLst>
          </p:cNvPr>
          <p:cNvSpPr/>
          <p:nvPr/>
        </p:nvSpPr>
        <p:spPr>
          <a:xfrm>
            <a:off x="8285930" y="1718411"/>
            <a:ext cx="3343569" cy="18701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20A9693E-66A0-4EC8-8A9D-90FC49D5EE81}"/>
              </a:ext>
            </a:extLst>
          </p:cNvPr>
          <p:cNvSpPr/>
          <p:nvPr/>
        </p:nvSpPr>
        <p:spPr>
          <a:xfrm>
            <a:off x="8279370" y="1718412"/>
            <a:ext cx="3343569" cy="43204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pPr algn="ctr"/>
            <a:r>
              <a:rPr lang="ja-JP" altLang="en-US" sz="2400" b="1" dirty="0">
                <a:solidFill>
                  <a:schemeClr val="bg1"/>
                </a:solidFill>
              </a:rPr>
              <a:t>解決方法</a:t>
            </a: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37DFFE1C-9A54-4410-B6BC-C273C8FE1344}"/>
              </a:ext>
            </a:extLst>
          </p:cNvPr>
          <p:cNvSpPr/>
          <p:nvPr/>
        </p:nvSpPr>
        <p:spPr>
          <a:xfrm>
            <a:off x="8308392" y="2233442"/>
            <a:ext cx="32699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ja-JP" altLang="en-US" sz="2000" b="1" kern="0" dirty="0">
                <a:solidFill>
                  <a:prstClr val="black"/>
                </a:solidFill>
                <a:latin typeface="Segoe UI"/>
                <a:ea typeface="メイリオ"/>
              </a:rPr>
              <a:t>運用終了後の廃棄率を上げること</a:t>
            </a:r>
          </a:p>
          <a:p>
            <a:pPr marL="268288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ja-JP" altLang="en-US" sz="2000" b="1" kern="0" dirty="0">
                <a:solidFill>
                  <a:prstClr val="black"/>
                </a:solidFill>
                <a:latin typeface="Segoe UI"/>
                <a:ea typeface="メイリオ"/>
              </a:rPr>
              <a:t>年間</a:t>
            </a:r>
            <a:r>
              <a:rPr lang="en-US" altLang="ja-JP" sz="2000" b="1" kern="0" dirty="0">
                <a:solidFill>
                  <a:prstClr val="black"/>
                </a:solidFill>
                <a:latin typeface="Segoe UI"/>
                <a:ea typeface="メイリオ"/>
              </a:rPr>
              <a:t>5</a:t>
            </a:r>
            <a:r>
              <a:rPr lang="ja-JP" altLang="en-US" sz="2000" b="1" kern="0" dirty="0">
                <a:solidFill>
                  <a:prstClr val="black"/>
                </a:solidFill>
                <a:latin typeface="Segoe UI"/>
                <a:ea typeface="メイリオ"/>
              </a:rPr>
              <a:t>個以上の宇宙ごみを除去</a:t>
            </a:r>
          </a:p>
        </p:txBody>
      </p:sp>
      <p:sp>
        <p:nvSpPr>
          <p:cNvPr id="53" name="右矢印 7">
            <a:extLst>
              <a:ext uri="{FF2B5EF4-FFF2-40B4-BE49-F238E27FC236}">
                <a16:creationId xmlns:a16="http://schemas.microsoft.com/office/drawing/2014/main" id="{DFC06DEF-8220-45FD-B635-BA87B6018E5B}"/>
              </a:ext>
            </a:extLst>
          </p:cNvPr>
          <p:cNvSpPr/>
          <p:nvPr/>
        </p:nvSpPr>
        <p:spPr>
          <a:xfrm>
            <a:off x="7359120" y="2386300"/>
            <a:ext cx="923120" cy="5706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55" name="右矢印 7">
            <a:extLst>
              <a:ext uri="{FF2B5EF4-FFF2-40B4-BE49-F238E27FC236}">
                <a16:creationId xmlns:a16="http://schemas.microsoft.com/office/drawing/2014/main" id="{F8867F2A-8102-4E43-AB68-E35938462374}"/>
              </a:ext>
            </a:extLst>
          </p:cNvPr>
          <p:cNvSpPr/>
          <p:nvPr/>
        </p:nvSpPr>
        <p:spPr>
          <a:xfrm rot="5400000">
            <a:off x="5517769" y="3644130"/>
            <a:ext cx="668226" cy="61685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E5EBDD6C-2502-40FC-96ED-0542472270D2}"/>
              </a:ext>
            </a:extLst>
          </p:cNvPr>
          <p:cNvSpPr/>
          <p:nvPr/>
        </p:nvSpPr>
        <p:spPr>
          <a:xfrm>
            <a:off x="8292490" y="4357860"/>
            <a:ext cx="3330773" cy="16921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F55FF89-B44E-48FC-B8AC-4ED837A1268D}"/>
              </a:ext>
            </a:extLst>
          </p:cNvPr>
          <p:cNvSpPr/>
          <p:nvPr/>
        </p:nvSpPr>
        <p:spPr>
          <a:xfrm>
            <a:off x="8323310" y="4937276"/>
            <a:ext cx="3257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ja-JP" altLang="en-US" sz="2000" b="1" kern="0" dirty="0">
                <a:solidFill>
                  <a:prstClr val="black"/>
                </a:solidFill>
                <a:latin typeface="Segoe UI"/>
                <a:ea typeface="メイリオ"/>
              </a:rPr>
              <a:t>各国の機関や企業で</a:t>
            </a:r>
            <a:br>
              <a:rPr lang="en-US" altLang="ja-JP" sz="2000" b="1" kern="0" dirty="0">
                <a:solidFill>
                  <a:prstClr val="black"/>
                </a:solidFill>
                <a:latin typeface="Segoe UI"/>
                <a:ea typeface="メイリオ"/>
              </a:rPr>
            </a:br>
            <a:r>
              <a:rPr lang="ja-JP" altLang="en-US" sz="2000" b="1" kern="0" dirty="0">
                <a:solidFill>
                  <a:prstClr val="black"/>
                </a:solidFill>
                <a:latin typeface="Segoe UI"/>
                <a:ea typeface="メイリオ"/>
              </a:rPr>
              <a:t>宇宙ごみの除去技術の開発が進められている。</a:t>
            </a:r>
          </a:p>
        </p:txBody>
      </p:sp>
      <p:sp>
        <p:nvSpPr>
          <p:cNvPr id="59" name="右矢印 7">
            <a:extLst>
              <a:ext uri="{FF2B5EF4-FFF2-40B4-BE49-F238E27FC236}">
                <a16:creationId xmlns:a16="http://schemas.microsoft.com/office/drawing/2014/main" id="{945EAC08-48A3-4AD1-8BF2-8FCBCCBE86A8}"/>
              </a:ext>
            </a:extLst>
          </p:cNvPr>
          <p:cNvSpPr/>
          <p:nvPr/>
        </p:nvSpPr>
        <p:spPr>
          <a:xfrm rot="5400000">
            <a:off x="9652068" y="3674279"/>
            <a:ext cx="668225" cy="55655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60" name="楕円 59">
            <a:extLst>
              <a:ext uri="{FF2B5EF4-FFF2-40B4-BE49-F238E27FC236}">
                <a16:creationId xmlns:a16="http://schemas.microsoft.com/office/drawing/2014/main" id="{050ECA5D-9BA8-4799-863A-D1BE3568D55F}"/>
              </a:ext>
            </a:extLst>
          </p:cNvPr>
          <p:cNvSpPr/>
          <p:nvPr/>
        </p:nvSpPr>
        <p:spPr>
          <a:xfrm>
            <a:off x="48703" y="1399784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3" name="グラフィックス 61" descr="太陽系">
            <a:extLst>
              <a:ext uri="{FF2B5EF4-FFF2-40B4-BE49-F238E27FC236}">
                <a16:creationId xmlns:a16="http://schemas.microsoft.com/office/drawing/2014/main" id="{A47E86D2-BB91-4595-9905-A795B5FC784F}"/>
              </a:ext>
            </a:extLst>
          </p:cNvPr>
          <p:cNvGrpSpPr/>
          <p:nvPr/>
        </p:nvGrpSpPr>
        <p:grpSpPr>
          <a:xfrm>
            <a:off x="183357" y="1604992"/>
            <a:ext cx="541806" cy="422376"/>
            <a:chOff x="5715268" y="3137830"/>
            <a:chExt cx="752266" cy="586444"/>
          </a:xfrm>
          <a:solidFill>
            <a:schemeClr val="bg1"/>
          </a:solidFill>
        </p:grpSpPr>
        <p:sp>
          <p:nvSpPr>
            <p:cNvPr id="64" name="フリーフォーム: 図形 63">
              <a:extLst>
                <a:ext uri="{FF2B5EF4-FFF2-40B4-BE49-F238E27FC236}">
                  <a16:creationId xmlns:a16="http://schemas.microsoft.com/office/drawing/2014/main" id="{D089F09D-6F62-4252-A458-CA099A4A1ACC}"/>
                </a:ext>
              </a:extLst>
            </p:cNvPr>
            <p:cNvSpPr/>
            <p:nvPr/>
          </p:nvSpPr>
          <p:spPr>
            <a:xfrm>
              <a:off x="5972175" y="3267075"/>
              <a:ext cx="228600" cy="228600"/>
            </a:xfrm>
            <a:custGeom>
              <a:avLst/>
              <a:gdLst>
                <a:gd name="connsiteX0" fmla="*/ 114300 w 228600"/>
                <a:gd name="connsiteY0" fmla="*/ 228600 h 228600"/>
                <a:gd name="connsiteX1" fmla="*/ 228600 w 228600"/>
                <a:gd name="connsiteY1" fmla="*/ 114300 h 228600"/>
                <a:gd name="connsiteX2" fmla="*/ 114300 w 228600"/>
                <a:gd name="connsiteY2" fmla="*/ 0 h 228600"/>
                <a:gd name="connsiteX3" fmla="*/ 0 w 228600"/>
                <a:gd name="connsiteY3" fmla="*/ 114300 h 228600"/>
                <a:gd name="connsiteX4" fmla="*/ 114300 w 228600"/>
                <a:gd name="connsiteY4" fmla="*/ 228600 h 228600"/>
                <a:gd name="connsiteX5" fmla="*/ 114300 w 228600"/>
                <a:gd name="connsiteY5" fmla="*/ 19050 h 228600"/>
                <a:gd name="connsiteX6" fmla="*/ 209550 w 228600"/>
                <a:gd name="connsiteY6" fmla="*/ 114300 h 228600"/>
                <a:gd name="connsiteX7" fmla="*/ 114300 w 228600"/>
                <a:gd name="connsiteY7" fmla="*/ 209550 h 228600"/>
                <a:gd name="connsiteX8" fmla="*/ 19050 w 228600"/>
                <a:gd name="connsiteY8" fmla="*/ 114300 h 228600"/>
                <a:gd name="connsiteX9" fmla="*/ 114300 w 228600"/>
                <a:gd name="connsiteY9" fmla="*/ 1905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28600">
                  <a:moveTo>
                    <a:pt x="114300" y="228600"/>
                  </a:moveTo>
                  <a:cubicBezTo>
                    <a:pt x="177426" y="228600"/>
                    <a:pt x="228600" y="177426"/>
                    <a:pt x="228600" y="114300"/>
                  </a:cubicBezTo>
                  <a:cubicBezTo>
                    <a:pt x="228600" y="51174"/>
                    <a:pt x="177426" y="0"/>
                    <a:pt x="114300" y="0"/>
                  </a:cubicBezTo>
                  <a:cubicBezTo>
                    <a:pt x="51174" y="0"/>
                    <a:pt x="0" y="51174"/>
                    <a:pt x="0" y="114300"/>
                  </a:cubicBezTo>
                  <a:cubicBezTo>
                    <a:pt x="69" y="177397"/>
                    <a:pt x="51203" y="228531"/>
                    <a:pt x="114300" y="228600"/>
                  </a:cubicBezTo>
                  <a:close/>
                  <a:moveTo>
                    <a:pt x="114300" y="19050"/>
                  </a:moveTo>
                  <a:cubicBezTo>
                    <a:pt x="166905" y="19050"/>
                    <a:pt x="209550" y="61695"/>
                    <a:pt x="209550" y="114300"/>
                  </a:cubicBezTo>
                  <a:cubicBezTo>
                    <a:pt x="209550" y="166905"/>
                    <a:pt x="166905" y="209550"/>
                    <a:pt x="114300" y="209550"/>
                  </a:cubicBezTo>
                  <a:cubicBezTo>
                    <a:pt x="61695" y="209550"/>
                    <a:pt x="19050" y="166905"/>
                    <a:pt x="19050" y="114300"/>
                  </a:cubicBezTo>
                  <a:cubicBezTo>
                    <a:pt x="19108" y="61719"/>
                    <a:pt x="61719" y="19108"/>
                    <a:pt x="1143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5" name="フリーフォーム: 図形 64">
              <a:extLst>
                <a:ext uri="{FF2B5EF4-FFF2-40B4-BE49-F238E27FC236}">
                  <a16:creationId xmlns:a16="http://schemas.microsoft.com/office/drawing/2014/main" id="{59A0D6D9-6F69-4014-A3A4-D0CD0E5B85AF}"/>
                </a:ext>
              </a:extLst>
            </p:cNvPr>
            <p:cNvSpPr/>
            <p:nvPr/>
          </p:nvSpPr>
          <p:spPr>
            <a:xfrm>
              <a:off x="5856525" y="3315652"/>
              <a:ext cx="470490" cy="281035"/>
            </a:xfrm>
            <a:custGeom>
              <a:avLst/>
              <a:gdLst>
                <a:gd name="connsiteX0" fmla="*/ 9741 w 470490"/>
                <a:gd name="connsiteY0" fmla="*/ 226457 h 281035"/>
                <a:gd name="connsiteX1" fmla="*/ 124888 w 470490"/>
                <a:gd name="connsiteY1" fmla="*/ 281035 h 281035"/>
                <a:gd name="connsiteX2" fmla="*/ 128051 w 470490"/>
                <a:gd name="connsiteY2" fmla="*/ 281035 h 281035"/>
                <a:gd name="connsiteX3" fmla="*/ 300834 w 470490"/>
                <a:gd name="connsiteY3" fmla="*/ 233934 h 281035"/>
                <a:gd name="connsiteX4" fmla="*/ 464912 w 470490"/>
                <a:gd name="connsiteY4" fmla="*/ 0 h 281035"/>
                <a:gd name="connsiteX5" fmla="*/ 447053 w 470490"/>
                <a:gd name="connsiteY5" fmla="*/ 6553 h 281035"/>
                <a:gd name="connsiteX6" fmla="*/ 292014 w 470490"/>
                <a:gd name="connsiteY6" fmla="*/ 217056 h 281035"/>
                <a:gd name="connsiteX7" fmla="*/ 125127 w 470490"/>
                <a:gd name="connsiteY7" fmla="*/ 261985 h 281035"/>
                <a:gd name="connsiteX8" fmla="*/ 26619 w 470490"/>
                <a:gd name="connsiteY8" fmla="*/ 217637 h 281035"/>
                <a:gd name="connsiteX9" fmla="*/ 77921 w 470490"/>
                <a:gd name="connsiteY9" fmla="*/ 73038 h 281035"/>
                <a:gd name="connsiteX10" fmla="*/ 77549 w 470490"/>
                <a:gd name="connsiteY10" fmla="*/ 65723 h 281035"/>
                <a:gd name="connsiteX11" fmla="*/ 79054 w 470490"/>
                <a:gd name="connsiteY11" fmla="*/ 45482 h 281035"/>
                <a:gd name="connsiteX12" fmla="*/ 9741 w 470490"/>
                <a:gd name="connsiteY12" fmla="*/ 226457 h 28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0490" h="281035">
                  <a:moveTo>
                    <a:pt x="9741" y="226457"/>
                  </a:moveTo>
                  <a:cubicBezTo>
                    <a:pt x="27772" y="260956"/>
                    <a:pt x="68662" y="280340"/>
                    <a:pt x="124888" y="281035"/>
                  </a:cubicBezTo>
                  <a:lnTo>
                    <a:pt x="128051" y="281035"/>
                  </a:lnTo>
                  <a:cubicBezTo>
                    <a:pt x="188548" y="279142"/>
                    <a:pt x="247746" y="263004"/>
                    <a:pt x="300834" y="233934"/>
                  </a:cubicBezTo>
                  <a:cubicBezTo>
                    <a:pt x="421802" y="170688"/>
                    <a:pt x="491334" y="70161"/>
                    <a:pt x="464912" y="0"/>
                  </a:cubicBezTo>
                  <a:cubicBezTo>
                    <a:pt x="459258" y="2926"/>
                    <a:pt x="453257" y="5128"/>
                    <a:pt x="447053" y="6553"/>
                  </a:cubicBezTo>
                  <a:cubicBezTo>
                    <a:pt x="469827" y="66789"/>
                    <a:pt x="402618" y="159239"/>
                    <a:pt x="292014" y="217056"/>
                  </a:cubicBezTo>
                  <a:cubicBezTo>
                    <a:pt x="235407" y="246698"/>
                    <a:pt x="176200" y="262633"/>
                    <a:pt x="125127" y="261985"/>
                  </a:cubicBezTo>
                  <a:cubicBezTo>
                    <a:pt x="76244" y="261385"/>
                    <a:pt x="41307" y="245631"/>
                    <a:pt x="26619" y="217637"/>
                  </a:cubicBezTo>
                  <a:cubicBezTo>
                    <a:pt x="6197" y="178584"/>
                    <a:pt x="28181" y="123339"/>
                    <a:pt x="77921" y="73038"/>
                  </a:cubicBezTo>
                  <a:cubicBezTo>
                    <a:pt x="77806" y="70590"/>
                    <a:pt x="77549" y="68189"/>
                    <a:pt x="77549" y="65723"/>
                  </a:cubicBezTo>
                  <a:cubicBezTo>
                    <a:pt x="77601" y="58949"/>
                    <a:pt x="78104" y="52187"/>
                    <a:pt x="79054" y="45482"/>
                  </a:cubicBezTo>
                  <a:cubicBezTo>
                    <a:pt x="12674" y="105394"/>
                    <a:pt x="-16891" y="175517"/>
                    <a:pt x="9741" y="22645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6" name="フリーフォーム: 図形 65">
              <a:extLst>
                <a:ext uri="{FF2B5EF4-FFF2-40B4-BE49-F238E27FC236}">
                  <a16:creationId xmlns:a16="http://schemas.microsoft.com/office/drawing/2014/main" id="{C740B31B-117D-4773-87E1-A04FAD4C472C}"/>
                </a:ext>
              </a:extLst>
            </p:cNvPr>
            <p:cNvSpPr/>
            <p:nvPr/>
          </p:nvSpPr>
          <p:spPr>
            <a:xfrm>
              <a:off x="6248400" y="3209925"/>
              <a:ext cx="76200" cy="76200"/>
            </a:xfrm>
            <a:custGeom>
              <a:avLst/>
              <a:gdLst>
                <a:gd name="connsiteX0" fmla="*/ 38100 w 76200"/>
                <a:gd name="connsiteY0" fmla="*/ 76200 h 76200"/>
                <a:gd name="connsiteX1" fmla="*/ 76200 w 76200"/>
                <a:gd name="connsiteY1" fmla="*/ 38100 h 76200"/>
                <a:gd name="connsiteX2" fmla="*/ 38100 w 76200"/>
                <a:gd name="connsiteY2" fmla="*/ 0 h 76200"/>
                <a:gd name="connsiteX3" fmla="*/ 0 w 76200"/>
                <a:gd name="connsiteY3" fmla="*/ 38100 h 76200"/>
                <a:gd name="connsiteX4" fmla="*/ 38100 w 76200"/>
                <a:gd name="connsiteY4" fmla="*/ 76200 h 76200"/>
                <a:gd name="connsiteX5" fmla="*/ 38100 w 76200"/>
                <a:gd name="connsiteY5" fmla="*/ 19050 h 76200"/>
                <a:gd name="connsiteX6" fmla="*/ 57150 w 76200"/>
                <a:gd name="connsiteY6" fmla="*/ 38100 h 76200"/>
                <a:gd name="connsiteX7" fmla="*/ 38100 w 76200"/>
                <a:gd name="connsiteY7" fmla="*/ 57150 h 76200"/>
                <a:gd name="connsiteX8" fmla="*/ 19050 w 76200"/>
                <a:gd name="connsiteY8" fmla="*/ 38100 h 76200"/>
                <a:gd name="connsiteX9" fmla="*/ 38100 w 76200"/>
                <a:gd name="connsiteY9" fmla="*/ 1905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38100" y="76200"/>
                  </a:moveTo>
                  <a:cubicBezTo>
                    <a:pt x="59142" y="76200"/>
                    <a:pt x="76200" y="59142"/>
                    <a:pt x="76200" y="38100"/>
                  </a:cubicBezTo>
                  <a:cubicBezTo>
                    <a:pt x="76200" y="17058"/>
                    <a:pt x="59142" y="0"/>
                    <a:pt x="38100" y="0"/>
                  </a:cubicBezTo>
                  <a:cubicBezTo>
                    <a:pt x="17058" y="0"/>
                    <a:pt x="0" y="17058"/>
                    <a:pt x="0" y="38100"/>
                  </a:cubicBezTo>
                  <a:cubicBezTo>
                    <a:pt x="0" y="59142"/>
                    <a:pt x="17058" y="76200"/>
                    <a:pt x="38100" y="76200"/>
                  </a:cubicBezTo>
                  <a:close/>
                  <a:moveTo>
                    <a:pt x="38100" y="19050"/>
                  </a:moveTo>
                  <a:cubicBezTo>
                    <a:pt x="48621" y="19050"/>
                    <a:pt x="57150" y="27579"/>
                    <a:pt x="57150" y="38100"/>
                  </a:cubicBezTo>
                  <a:cubicBezTo>
                    <a:pt x="57150" y="48621"/>
                    <a:pt x="48621" y="57150"/>
                    <a:pt x="38100" y="57150"/>
                  </a:cubicBezTo>
                  <a:cubicBezTo>
                    <a:pt x="27579" y="57150"/>
                    <a:pt x="19050" y="48621"/>
                    <a:pt x="19050" y="38100"/>
                  </a:cubicBezTo>
                  <a:cubicBezTo>
                    <a:pt x="19050" y="27579"/>
                    <a:pt x="27579" y="19050"/>
                    <a:pt x="381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7" name="フリーフォーム: 図形 66">
              <a:extLst>
                <a:ext uri="{FF2B5EF4-FFF2-40B4-BE49-F238E27FC236}">
                  <a16:creationId xmlns:a16="http://schemas.microsoft.com/office/drawing/2014/main" id="{FF400F85-17E9-4F2A-8FDE-064D83F52903}"/>
                </a:ext>
              </a:extLst>
            </p:cNvPr>
            <p:cNvSpPr/>
            <p:nvPr/>
          </p:nvSpPr>
          <p:spPr>
            <a:xfrm>
              <a:off x="5715268" y="3137830"/>
              <a:ext cx="752266" cy="564403"/>
            </a:xfrm>
            <a:custGeom>
              <a:avLst/>
              <a:gdLst>
                <a:gd name="connsiteX0" fmla="*/ 735528 w 752266"/>
                <a:gd name="connsiteY0" fmla="*/ 84077 h 564403"/>
                <a:gd name="connsiteX1" fmla="*/ 550686 w 752266"/>
                <a:gd name="connsiteY1" fmla="*/ 0 h 564403"/>
                <a:gd name="connsiteX2" fmla="*/ 549219 w 752266"/>
                <a:gd name="connsiteY2" fmla="*/ 0 h 564403"/>
                <a:gd name="connsiteX3" fmla="*/ 265307 w 752266"/>
                <a:gd name="connsiteY3" fmla="*/ 82010 h 564403"/>
                <a:gd name="connsiteX4" fmla="*/ 16734 w 752266"/>
                <a:gd name="connsiteY4" fmla="*/ 481155 h 564403"/>
                <a:gd name="connsiteX5" fmla="*/ 76655 w 752266"/>
                <a:gd name="connsiteY5" fmla="*/ 538439 h 564403"/>
                <a:gd name="connsiteX6" fmla="*/ 81685 w 752266"/>
                <a:gd name="connsiteY6" fmla="*/ 519389 h 564403"/>
                <a:gd name="connsiteX7" fmla="*/ 33412 w 752266"/>
                <a:gd name="connsiteY7" fmla="*/ 471945 h 564403"/>
                <a:gd name="connsiteX8" fmla="*/ 274518 w 752266"/>
                <a:gd name="connsiteY8" fmla="*/ 98679 h 564403"/>
                <a:gd name="connsiteX9" fmla="*/ 549295 w 752266"/>
                <a:gd name="connsiteY9" fmla="*/ 19050 h 564403"/>
                <a:gd name="connsiteX10" fmla="*/ 550696 w 752266"/>
                <a:gd name="connsiteY10" fmla="*/ 19050 h 564403"/>
                <a:gd name="connsiteX11" fmla="*/ 718850 w 752266"/>
                <a:gd name="connsiteY11" fmla="*/ 93288 h 564403"/>
                <a:gd name="connsiteX12" fmla="*/ 477744 w 752266"/>
                <a:gd name="connsiteY12" fmla="*/ 466554 h 564403"/>
                <a:gd name="connsiteX13" fmla="*/ 228189 w 752266"/>
                <a:gd name="connsiteY13" fmla="*/ 545221 h 564403"/>
                <a:gd name="connsiteX14" fmla="*/ 228350 w 752266"/>
                <a:gd name="connsiteY14" fmla="*/ 548345 h 564403"/>
                <a:gd name="connsiteX15" fmla="*/ 226617 w 752266"/>
                <a:gd name="connsiteY15" fmla="*/ 564404 h 564403"/>
                <a:gd name="connsiteX16" fmla="*/ 486973 w 752266"/>
                <a:gd name="connsiteY16" fmla="*/ 483222 h 564403"/>
                <a:gd name="connsiteX17" fmla="*/ 735528 w 752266"/>
                <a:gd name="connsiteY17" fmla="*/ 84077 h 56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2266" h="564403">
                  <a:moveTo>
                    <a:pt x="735528" y="84077"/>
                  </a:moveTo>
                  <a:cubicBezTo>
                    <a:pt x="705562" y="29832"/>
                    <a:pt x="639954" y="0"/>
                    <a:pt x="550686" y="0"/>
                  </a:cubicBezTo>
                  <a:lnTo>
                    <a:pt x="549219" y="0"/>
                  </a:lnTo>
                  <a:cubicBezTo>
                    <a:pt x="461284" y="324"/>
                    <a:pt x="360453" y="29442"/>
                    <a:pt x="265307" y="82010"/>
                  </a:cubicBezTo>
                  <a:cubicBezTo>
                    <a:pt x="67140" y="191481"/>
                    <a:pt x="-44369" y="370542"/>
                    <a:pt x="16734" y="481155"/>
                  </a:cubicBezTo>
                  <a:cubicBezTo>
                    <a:pt x="30648" y="505720"/>
                    <a:pt x="51488" y="525644"/>
                    <a:pt x="76655" y="538439"/>
                  </a:cubicBezTo>
                  <a:cubicBezTo>
                    <a:pt x="77493" y="531896"/>
                    <a:pt x="79183" y="525491"/>
                    <a:pt x="81685" y="519389"/>
                  </a:cubicBezTo>
                  <a:cubicBezTo>
                    <a:pt x="61500" y="508364"/>
                    <a:pt x="44785" y="491936"/>
                    <a:pt x="33412" y="471945"/>
                  </a:cubicBezTo>
                  <a:cubicBezTo>
                    <a:pt x="-22624" y="370523"/>
                    <a:pt x="85542" y="203083"/>
                    <a:pt x="274518" y="98679"/>
                  </a:cubicBezTo>
                  <a:cubicBezTo>
                    <a:pt x="366911" y="47644"/>
                    <a:pt x="464494" y="19364"/>
                    <a:pt x="549295" y="19050"/>
                  </a:cubicBezTo>
                  <a:lnTo>
                    <a:pt x="550696" y="19050"/>
                  </a:lnTo>
                  <a:cubicBezTo>
                    <a:pt x="632696" y="19050"/>
                    <a:pt x="692389" y="45387"/>
                    <a:pt x="718850" y="93288"/>
                  </a:cubicBezTo>
                  <a:cubicBezTo>
                    <a:pt x="774876" y="194710"/>
                    <a:pt x="666720" y="362150"/>
                    <a:pt x="477744" y="466554"/>
                  </a:cubicBezTo>
                  <a:cubicBezTo>
                    <a:pt x="394362" y="512616"/>
                    <a:pt x="306789" y="540058"/>
                    <a:pt x="228189" y="545221"/>
                  </a:cubicBezTo>
                  <a:cubicBezTo>
                    <a:pt x="228189" y="546268"/>
                    <a:pt x="228350" y="547287"/>
                    <a:pt x="228350" y="548345"/>
                  </a:cubicBezTo>
                  <a:cubicBezTo>
                    <a:pt x="228343" y="553745"/>
                    <a:pt x="227762" y="559127"/>
                    <a:pt x="226617" y="564404"/>
                  </a:cubicBezTo>
                  <a:cubicBezTo>
                    <a:pt x="308741" y="559518"/>
                    <a:pt x="400210" y="531162"/>
                    <a:pt x="486973" y="483222"/>
                  </a:cubicBezTo>
                  <a:cubicBezTo>
                    <a:pt x="685131" y="373751"/>
                    <a:pt x="796641" y="194691"/>
                    <a:pt x="735528" y="8407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8" name="フリーフォーム: 図形 67">
              <a:extLst>
                <a:ext uri="{FF2B5EF4-FFF2-40B4-BE49-F238E27FC236}">
                  <a16:creationId xmlns:a16="http://schemas.microsoft.com/office/drawing/2014/main" id="{A840C411-2BB8-4E13-B58C-5D9C2711CAEA}"/>
                </a:ext>
              </a:extLst>
            </p:cNvPr>
            <p:cNvSpPr/>
            <p:nvPr/>
          </p:nvSpPr>
          <p:spPr>
            <a:xfrm>
              <a:off x="5829300" y="3648075"/>
              <a:ext cx="76200" cy="76200"/>
            </a:xfrm>
            <a:custGeom>
              <a:avLst/>
              <a:gdLst>
                <a:gd name="connsiteX0" fmla="*/ 38100 w 76200"/>
                <a:gd name="connsiteY0" fmla="*/ 0 h 76200"/>
                <a:gd name="connsiteX1" fmla="*/ 0 w 76200"/>
                <a:gd name="connsiteY1" fmla="*/ 38100 h 76200"/>
                <a:gd name="connsiteX2" fmla="*/ 38100 w 76200"/>
                <a:gd name="connsiteY2" fmla="*/ 76200 h 76200"/>
                <a:gd name="connsiteX3" fmla="*/ 76200 w 76200"/>
                <a:gd name="connsiteY3" fmla="*/ 38100 h 76200"/>
                <a:gd name="connsiteX4" fmla="*/ 38100 w 76200"/>
                <a:gd name="connsiteY4" fmla="*/ 0 h 76200"/>
                <a:gd name="connsiteX5" fmla="*/ 38100 w 76200"/>
                <a:gd name="connsiteY5" fmla="*/ 57150 h 76200"/>
                <a:gd name="connsiteX6" fmla="*/ 19050 w 76200"/>
                <a:gd name="connsiteY6" fmla="*/ 38100 h 76200"/>
                <a:gd name="connsiteX7" fmla="*/ 38100 w 76200"/>
                <a:gd name="connsiteY7" fmla="*/ 19050 h 76200"/>
                <a:gd name="connsiteX8" fmla="*/ 57150 w 76200"/>
                <a:gd name="connsiteY8" fmla="*/ 38100 h 76200"/>
                <a:gd name="connsiteX9" fmla="*/ 38100 w 76200"/>
                <a:gd name="connsiteY9" fmla="*/ 5715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38100" y="0"/>
                  </a:moveTo>
                  <a:cubicBezTo>
                    <a:pt x="17058" y="0"/>
                    <a:pt x="0" y="17058"/>
                    <a:pt x="0" y="38100"/>
                  </a:cubicBezTo>
                  <a:cubicBezTo>
                    <a:pt x="0" y="59142"/>
                    <a:pt x="17058" y="76200"/>
                    <a:pt x="38100" y="76200"/>
                  </a:cubicBezTo>
                  <a:cubicBezTo>
                    <a:pt x="59142" y="76200"/>
                    <a:pt x="76200" y="59142"/>
                    <a:pt x="76200" y="38100"/>
                  </a:cubicBezTo>
                  <a:cubicBezTo>
                    <a:pt x="76200" y="17058"/>
                    <a:pt x="59142" y="0"/>
                    <a:pt x="38100" y="0"/>
                  </a:cubicBezTo>
                  <a:close/>
                  <a:moveTo>
                    <a:pt x="38100" y="57150"/>
                  </a:moveTo>
                  <a:cubicBezTo>
                    <a:pt x="27579" y="57150"/>
                    <a:pt x="19050" y="48621"/>
                    <a:pt x="19050" y="38100"/>
                  </a:cubicBezTo>
                  <a:cubicBezTo>
                    <a:pt x="19050" y="27579"/>
                    <a:pt x="27579" y="19050"/>
                    <a:pt x="38100" y="19050"/>
                  </a:cubicBezTo>
                  <a:cubicBezTo>
                    <a:pt x="48621" y="19050"/>
                    <a:pt x="57150" y="27579"/>
                    <a:pt x="57150" y="38100"/>
                  </a:cubicBezTo>
                  <a:cubicBezTo>
                    <a:pt x="57150" y="48621"/>
                    <a:pt x="48621" y="57150"/>
                    <a:pt x="38100" y="571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69" name="楕円 68">
            <a:extLst>
              <a:ext uri="{FF2B5EF4-FFF2-40B4-BE49-F238E27FC236}">
                <a16:creationId xmlns:a16="http://schemas.microsoft.com/office/drawing/2014/main" id="{861BC2E1-494C-4688-94F7-ED8A7BDA32B5}"/>
              </a:ext>
            </a:extLst>
          </p:cNvPr>
          <p:cNvSpPr/>
          <p:nvPr/>
        </p:nvSpPr>
        <p:spPr>
          <a:xfrm>
            <a:off x="4082223" y="1399784"/>
            <a:ext cx="864096" cy="86409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73BDDDB4-1A02-4A22-81B4-A727AAFDA602}"/>
              </a:ext>
            </a:extLst>
          </p:cNvPr>
          <p:cNvSpPr/>
          <p:nvPr/>
        </p:nvSpPr>
        <p:spPr>
          <a:xfrm rot="1139560">
            <a:off x="4103966" y="1447225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800" b="1" dirty="0">
                <a:solidFill>
                  <a:prstClr val="white"/>
                </a:solidFill>
                <a:latin typeface="Segoe UI"/>
                <a:ea typeface="メイリオ"/>
              </a:rPr>
              <a:t>！</a:t>
            </a:r>
            <a:endParaRPr lang="ja-JP" altLang="en-US" sz="3200" dirty="0"/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499FD913-BAE6-4E11-A058-E1012366797F}"/>
              </a:ext>
            </a:extLst>
          </p:cNvPr>
          <p:cNvSpPr/>
          <p:nvPr/>
        </p:nvSpPr>
        <p:spPr>
          <a:xfrm>
            <a:off x="4082223" y="4119118"/>
            <a:ext cx="864096" cy="864096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6B1523A2-D430-4EBC-B94C-D7C76EF278A9}"/>
              </a:ext>
            </a:extLst>
          </p:cNvPr>
          <p:cNvSpPr/>
          <p:nvPr/>
        </p:nvSpPr>
        <p:spPr>
          <a:xfrm rot="1139560">
            <a:off x="4103556" y="1447225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800" dirty="0">
                <a:solidFill>
                  <a:prstClr val="white"/>
                </a:solidFill>
                <a:latin typeface="Segoe UI"/>
                <a:ea typeface="メイリオ"/>
              </a:rPr>
              <a:t>！</a:t>
            </a:r>
            <a:endParaRPr lang="ja-JP" altLang="en-US" sz="3200" dirty="0"/>
          </a:p>
        </p:txBody>
      </p:sp>
      <p:sp>
        <p:nvSpPr>
          <p:cNvPr id="76" name="楕円 75">
            <a:extLst>
              <a:ext uri="{FF2B5EF4-FFF2-40B4-BE49-F238E27FC236}">
                <a16:creationId xmlns:a16="http://schemas.microsoft.com/office/drawing/2014/main" id="{16D44A2B-5C73-4BA7-8879-6CD20AA3D6B1}"/>
              </a:ext>
            </a:extLst>
          </p:cNvPr>
          <p:cNvSpPr/>
          <p:nvPr/>
        </p:nvSpPr>
        <p:spPr>
          <a:xfrm>
            <a:off x="7884552" y="1399784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8" name="グラフィックス 77" descr="歯車">
            <a:extLst>
              <a:ext uri="{FF2B5EF4-FFF2-40B4-BE49-F238E27FC236}">
                <a16:creationId xmlns:a16="http://schemas.microsoft.com/office/drawing/2014/main" id="{699C2144-4614-4F04-AF88-B0942D7676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1858" y="1383096"/>
            <a:ext cx="855582" cy="855582"/>
          </a:xfrm>
          <a:prstGeom prst="rect">
            <a:avLst/>
          </a:prstGeom>
        </p:spPr>
      </p:pic>
      <p:sp>
        <p:nvSpPr>
          <p:cNvPr id="83" name="フリーフォーム: 図形 82">
            <a:extLst>
              <a:ext uri="{FF2B5EF4-FFF2-40B4-BE49-F238E27FC236}">
                <a16:creationId xmlns:a16="http://schemas.microsoft.com/office/drawing/2014/main" id="{EA04358E-2251-4BA4-84F5-AB61D67731C3}"/>
              </a:ext>
            </a:extLst>
          </p:cNvPr>
          <p:cNvSpPr/>
          <p:nvPr/>
        </p:nvSpPr>
        <p:spPr>
          <a:xfrm>
            <a:off x="4202541" y="4243973"/>
            <a:ext cx="623460" cy="506582"/>
          </a:xfrm>
          <a:custGeom>
            <a:avLst/>
            <a:gdLst>
              <a:gd name="connsiteX0" fmla="*/ 299627 w 299627"/>
              <a:gd name="connsiteY0" fmla="*/ 232536 h 243459"/>
              <a:gd name="connsiteX1" fmla="*/ 217854 w 299627"/>
              <a:gd name="connsiteY1" fmla="*/ 232536 h 243459"/>
              <a:gd name="connsiteX2" fmla="*/ 273897 w 299627"/>
              <a:gd name="connsiteY2" fmla="*/ 199808 h 243459"/>
              <a:gd name="connsiteX3" fmla="*/ 223334 w 299627"/>
              <a:gd name="connsiteY3" fmla="*/ 198877 h 243459"/>
              <a:gd name="connsiteX4" fmla="*/ 265782 w 299627"/>
              <a:gd name="connsiteY4" fmla="*/ 143946 h 243459"/>
              <a:gd name="connsiteX5" fmla="*/ 196056 w 299627"/>
              <a:gd name="connsiteY5" fmla="*/ 163671 h 243459"/>
              <a:gd name="connsiteX6" fmla="*/ 234570 w 299627"/>
              <a:gd name="connsiteY6" fmla="*/ 62610 h 243459"/>
              <a:gd name="connsiteX7" fmla="*/ 162785 w 299627"/>
              <a:gd name="connsiteY7" fmla="*/ 141511 h 243459"/>
              <a:gd name="connsiteX8" fmla="*/ 148178 w 299627"/>
              <a:gd name="connsiteY8" fmla="*/ 0 h 243459"/>
              <a:gd name="connsiteX9" fmla="*/ 124308 w 299627"/>
              <a:gd name="connsiteY9" fmla="*/ 157473 h 243459"/>
              <a:gd name="connsiteX10" fmla="*/ 86854 w 299627"/>
              <a:gd name="connsiteY10" fmla="*/ 79757 h 243459"/>
              <a:gd name="connsiteX11" fmla="*/ 96686 w 299627"/>
              <a:gd name="connsiteY11" fmla="*/ 171206 h 243459"/>
              <a:gd name="connsiteX12" fmla="*/ 24432 w 299627"/>
              <a:gd name="connsiteY12" fmla="*/ 122142 h 243459"/>
              <a:gd name="connsiteX13" fmla="*/ 69189 w 299627"/>
              <a:gd name="connsiteY13" fmla="*/ 194239 h 243459"/>
              <a:gd name="connsiteX14" fmla="*/ 18727 w 299627"/>
              <a:gd name="connsiteY14" fmla="*/ 188434 h 243459"/>
              <a:gd name="connsiteX15" fmla="*/ 69120 w 299627"/>
              <a:gd name="connsiteY15" fmla="*/ 232536 h 243459"/>
              <a:gd name="connsiteX16" fmla="*/ 0 w 299627"/>
              <a:gd name="connsiteY16" fmla="*/ 232536 h 243459"/>
              <a:gd name="connsiteX17" fmla="*/ 0 w 299627"/>
              <a:gd name="connsiteY17" fmla="*/ 243459 h 243459"/>
              <a:gd name="connsiteX18" fmla="*/ 299627 w 299627"/>
              <a:gd name="connsiteY18" fmla="*/ 243459 h 243459"/>
              <a:gd name="connsiteX19" fmla="*/ 85256 w 299627"/>
              <a:gd name="connsiteY19" fmla="*/ 232117 h 243459"/>
              <a:gd name="connsiteX20" fmla="*/ 52316 w 299627"/>
              <a:gd name="connsiteY20" fmla="*/ 203291 h 243459"/>
              <a:gd name="connsiteX21" fmla="*/ 67922 w 299627"/>
              <a:gd name="connsiteY21" fmla="*/ 205095 h 243459"/>
              <a:gd name="connsiteX22" fmla="*/ 90394 w 299627"/>
              <a:gd name="connsiteY22" fmla="*/ 207673 h 243459"/>
              <a:gd name="connsiteX23" fmla="*/ 78477 w 299627"/>
              <a:gd name="connsiteY23" fmla="*/ 188478 h 243459"/>
              <a:gd name="connsiteX24" fmla="*/ 60831 w 299627"/>
              <a:gd name="connsiteY24" fmla="*/ 160045 h 243459"/>
              <a:gd name="connsiteX25" fmla="*/ 90556 w 299627"/>
              <a:gd name="connsiteY25" fmla="*/ 180232 h 243459"/>
              <a:gd name="connsiteX26" fmla="*/ 110075 w 299627"/>
              <a:gd name="connsiteY26" fmla="*/ 193484 h 243459"/>
              <a:gd name="connsiteX27" fmla="*/ 107579 w 299627"/>
              <a:gd name="connsiteY27" fmla="*/ 170026 h 243459"/>
              <a:gd name="connsiteX28" fmla="*/ 104514 w 299627"/>
              <a:gd name="connsiteY28" fmla="*/ 141493 h 243459"/>
              <a:gd name="connsiteX29" fmla="*/ 114501 w 299627"/>
              <a:gd name="connsiteY29" fmla="*/ 162217 h 243459"/>
              <a:gd name="connsiteX30" fmla="*/ 129838 w 299627"/>
              <a:gd name="connsiteY30" fmla="*/ 194052 h 243459"/>
              <a:gd name="connsiteX31" fmla="*/ 135138 w 299627"/>
              <a:gd name="connsiteY31" fmla="*/ 159127 h 243459"/>
              <a:gd name="connsiteX32" fmla="*/ 146181 w 299627"/>
              <a:gd name="connsiteY32" fmla="*/ 86380 h 243459"/>
              <a:gd name="connsiteX33" fmla="*/ 151986 w 299627"/>
              <a:gd name="connsiteY33" fmla="*/ 142629 h 243459"/>
              <a:gd name="connsiteX34" fmla="*/ 154483 w 299627"/>
              <a:gd name="connsiteY34" fmla="*/ 166923 h 243459"/>
              <a:gd name="connsiteX35" fmla="*/ 170925 w 299627"/>
              <a:gd name="connsiteY35" fmla="*/ 148858 h 243459"/>
              <a:gd name="connsiteX36" fmla="*/ 203865 w 299627"/>
              <a:gd name="connsiteY36" fmla="*/ 112653 h 243459"/>
              <a:gd name="connsiteX37" fmla="*/ 185906 w 299627"/>
              <a:gd name="connsiteY37" fmla="*/ 159782 h 243459"/>
              <a:gd name="connsiteX38" fmla="*/ 178159 w 299627"/>
              <a:gd name="connsiteY38" fmla="*/ 180101 h 243459"/>
              <a:gd name="connsiteX39" fmla="*/ 199083 w 299627"/>
              <a:gd name="connsiteY39" fmla="*/ 174183 h 243459"/>
              <a:gd name="connsiteX40" fmla="*/ 236968 w 299627"/>
              <a:gd name="connsiteY40" fmla="*/ 163465 h 243459"/>
              <a:gd name="connsiteX41" fmla="*/ 214733 w 299627"/>
              <a:gd name="connsiteY41" fmla="*/ 192204 h 243459"/>
              <a:gd name="connsiteX42" fmla="*/ 201455 w 299627"/>
              <a:gd name="connsiteY42" fmla="*/ 209402 h 243459"/>
              <a:gd name="connsiteX43" fmla="*/ 223178 w 299627"/>
              <a:gd name="connsiteY43" fmla="*/ 209801 h 243459"/>
              <a:gd name="connsiteX44" fmla="*/ 234770 w 299627"/>
              <a:gd name="connsiteY44" fmla="*/ 210014 h 243459"/>
              <a:gd name="connsiteX45" fmla="*/ 196917 w 299627"/>
              <a:gd name="connsiteY45" fmla="*/ 232117 h 24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99627" h="243459">
                <a:moveTo>
                  <a:pt x="299627" y="232536"/>
                </a:moveTo>
                <a:lnTo>
                  <a:pt x="217854" y="232536"/>
                </a:lnTo>
                <a:lnTo>
                  <a:pt x="273897" y="199808"/>
                </a:lnTo>
                <a:lnTo>
                  <a:pt x="223334" y="198877"/>
                </a:lnTo>
                <a:lnTo>
                  <a:pt x="265782" y="143946"/>
                </a:lnTo>
                <a:lnTo>
                  <a:pt x="196056" y="163671"/>
                </a:lnTo>
                <a:lnTo>
                  <a:pt x="234570" y="62610"/>
                </a:lnTo>
                <a:lnTo>
                  <a:pt x="162785" y="141511"/>
                </a:lnTo>
                <a:lnTo>
                  <a:pt x="148178" y="0"/>
                </a:lnTo>
                <a:lnTo>
                  <a:pt x="124308" y="157473"/>
                </a:lnTo>
                <a:lnTo>
                  <a:pt x="86854" y="79757"/>
                </a:lnTo>
                <a:lnTo>
                  <a:pt x="96686" y="171206"/>
                </a:lnTo>
                <a:lnTo>
                  <a:pt x="24432" y="122142"/>
                </a:lnTo>
                <a:lnTo>
                  <a:pt x="69189" y="194239"/>
                </a:lnTo>
                <a:lnTo>
                  <a:pt x="18727" y="188434"/>
                </a:lnTo>
                <a:lnTo>
                  <a:pt x="69120" y="232536"/>
                </a:lnTo>
                <a:lnTo>
                  <a:pt x="0" y="232536"/>
                </a:lnTo>
                <a:lnTo>
                  <a:pt x="0" y="243459"/>
                </a:lnTo>
                <a:lnTo>
                  <a:pt x="299627" y="243459"/>
                </a:lnTo>
                <a:close/>
                <a:moveTo>
                  <a:pt x="85256" y="232117"/>
                </a:moveTo>
                <a:lnTo>
                  <a:pt x="52316" y="203291"/>
                </a:lnTo>
                <a:lnTo>
                  <a:pt x="67922" y="205095"/>
                </a:lnTo>
                <a:lnTo>
                  <a:pt x="90394" y="207673"/>
                </a:lnTo>
                <a:lnTo>
                  <a:pt x="78477" y="188478"/>
                </a:lnTo>
                <a:lnTo>
                  <a:pt x="60831" y="160045"/>
                </a:lnTo>
                <a:lnTo>
                  <a:pt x="90556" y="180232"/>
                </a:lnTo>
                <a:lnTo>
                  <a:pt x="110075" y="193484"/>
                </a:lnTo>
                <a:lnTo>
                  <a:pt x="107579" y="170026"/>
                </a:lnTo>
                <a:lnTo>
                  <a:pt x="104514" y="141493"/>
                </a:lnTo>
                <a:lnTo>
                  <a:pt x="114501" y="162217"/>
                </a:lnTo>
                <a:lnTo>
                  <a:pt x="129838" y="194052"/>
                </a:lnTo>
                <a:lnTo>
                  <a:pt x="135138" y="159127"/>
                </a:lnTo>
                <a:lnTo>
                  <a:pt x="146181" y="86380"/>
                </a:lnTo>
                <a:lnTo>
                  <a:pt x="151986" y="142629"/>
                </a:lnTo>
                <a:lnTo>
                  <a:pt x="154483" y="166923"/>
                </a:lnTo>
                <a:lnTo>
                  <a:pt x="170925" y="148858"/>
                </a:lnTo>
                <a:lnTo>
                  <a:pt x="203865" y="112653"/>
                </a:lnTo>
                <a:lnTo>
                  <a:pt x="185906" y="159782"/>
                </a:lnTo>
                <a:lnTo>
                  <a:pt x="178159" y="180101"/>
                </a:lnTo>
                <a:lnTo>
                  <a:pt x="199083" y="174183"/>
                </a:lnTo>
                <a:lnTo>
                  <a:pt x="236968" y="163465"/>
                </a:lnTo>
                <a:lnTo>
                  <a:pt x="214733" y="192204"/>
                </a:lnTo>
                <a:lnTo>
                  <a:pt x="201455" y="209402"/>
                </a:lnTo>
                <a:lnTo>
                  <a:pt x="223178" y="209801"/>
                </a:lnTo>
                <a:lnTo>
                  <a:pt x="234770" y="210014"/>
                </a:lnTo>
                <a:lnTo>
                  <a:pt x="196917" y="232117"/>
                </a:lnTo>
                <a:close/>
              </a:path>
            </a:pathLst>
          </a:custGeom>
          <a:solidFill>
            <a:schemeClr val="bg1"/>
          </a:solidFill>
          <a:ln w="61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6" name="楕円 85">
            <a:extLst>
              <a:ext uri="{FF2B5EF4-FFF2-40B4-BE49-F238E27FC236}">
                <a16:creationId xmlns:a16="http://schemas.microsoft.com/office/drawing/2014/main" id="{6A62B1C2-B24C-43FD-B301-92E1824D5106}"/>
              </a:ext>
            </a:extLst>
          </p:cNvPr>
          <p:cNvSpPr/>
          <p:nvPr/>
        </p:nvSpPr>
        <p:spPr>
          <a:xfrm>
            <a:off x="7909167" y="4090551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9" name="グラフィックス 88" descr="2 つのピン間の経路表示">
            <a:extLst>
              <a:ext uri="{FF2B5EF4-FFF2-40B4-BE49-F238E27FC236}">
                <a16:creationId xmlns:a16="http://schemas.microsoft.com/office/drawing/2014/main" id="{5CB9DB74-CEC9-4E40-8BBC-EA3EE66B6DD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32375" y="4146582"/>
            <a:ext cx="752033" cy="752033"/>
          </a:xfrm>
          <a:prstGeom prst="rect">
            <a:avLst/>
          </a:prstGeom>
        </p:spPr>
      </p:pic>
      <p:sp>
        <p:nvSpPr>
          <p:cNvPr id="43" name="フッター プレースホルダー 3">
            <a:extLst>
              <a:ext uri="{FF2B5EF4-FFF2-40B4-BE49-F238E27FC236}">
                <a16:creationId xmlns:a16="http://schemas.microsoft.com/office/drawing/2014/main" id="{20D23F60-AC5F-4DAA-8868-CE01C6E848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</p:spTree>
    <p:extLst>
      <p:ext uri="{BB962C8B-B14F-4D97-AF65-F5344CB8AC3E}">
        <p14:creationId xmlns:p14="http://schemas.microsoft.com/office/powerpoint/2010/main" val="40696842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2026717" y="6468658"/>
            <a:ext cx="133050" cy="276999"/>
          </a:xfrm>
        </p:spPr>
        <p:txBody>
          <a:bodyPr/>
          <a:lstStyle/>
          <a:p>
            <a:fld id="{93C9EFCE-66AA-4897-952D-AFC502E70833}" type="slidenum">
              <a:rPr kumimoji="1" lang="ja-JP" altLang="en-US" sz="1800" smtClean="0">
                <a:latin typeface="+mj-lt"/>
              </a:rPr>
              <a:t>14</a:t>
            </a:fld>
            <a:endParaRPr kumimoji="1" lang="ja-JP" altLang="en-US" sz="1800" dirty="0">
              <a:latin typeface="+mj-lt"/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EC5F0C21-EA6F-4824-87AA-0B17C0EEAEDB}"/>
              </a:ext>
            </a:extLst>
          </p:cNvPr>
          <p:cNvSpPr txBox="1">
            <a:spLocks/>
          </p:cNvSpPr>
          <p:nvPr/>
        </p:nvSpPr>
        <p:spPr>
          <a:xfrm>
            <a:off x="355888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ja-JP" altLang="en-US" sz="3600" b="0" kern="0" dirty="0">
                <a:ln>
                  <a:solidFill>
                    <a:schemeClr val="bg1"/>
                  </a:solidFill>
                </a:ln>
                <a:effectLst/>
              </a:rPr>
              <a:t>宇宙の環境問題への挑戦</a:t>
            </a:r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D00D489C-6816-4130-9335-4E07AAF7CF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 trans="52000" detail="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43" y="1376059"/>
            <a:ext cx="4992076" cy="5074364"/>
          </a:xfrm>
          <a:prstGeom prst="rect">
            <a:avLst/>
          </a:prstGeom>
        </p:spPr>
      </p:pic>
      <p:sp>
        <p:nvSpPr>
          <p:cNvPr id="45" name="コンテンツ プレースホルダー 8">
            <a:extLst>
              <a:ext uri="{FF2B5EF4-FFF2-40B4-BE49-F238E27FC236}">
                <a16:creationId xmlns:a16="http://schemas.microsoft.com/office/drawing/2014/main" id="{D68671DA-7111-4EB8-843A-8FD778400FB0}"/>
              </a:ext>
            </a:extLst>
          </p:cNvPr>
          <p:cNvSpPr txBox="1">
            <a:spLocks/>
          </p:cNvSpPr>
          <p:nvPr/>
        </p:nvSpPr>
        <p:spPr>
          <a:xfrm>
            <a:off x="5057376" y="4797152"/>
            <a:ext cx="1968714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6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ja-JP" altLang="en-US" sz="4400" kern="0" dirty="0"/>
              <a:t>宇宙</a:t>
            </a:r>
          </a:p>
        </p:txBody>
      </p:sp>
      <p:sp>
        <p:nvSpPr>
          <p:cNvPr id="46" name="コンテンツ プレースホルダー 8">
            <a:extLst>
              <a:ext uri="{FF2B5EF4-FFF2-40B4-BE49-F238E27FC236}">
                <a16:creationId xmlns:a16="http://schemas.microsoft.com/office/drawing/2014/main" id="{77AF8ADC-10EA-4E22-A220-F669A40AC391}"/>
              </a:ext>
            </a:extLst>
          </p:cNvPr>
          <p:cNvSpPr txBox="1">
            <a:spLocks/>
          </p:cNvSpPr>
          <p:nvPr/>
        </p:nvSpPr>
        <p:spPr>
          <a:xfrm>
            <a:off x="8256240" y="4797152"/>
            <a:ext cx="2448272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6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ja-JP" sz="4400" kern="0" dirty="0"/>
              <a:t>SDGs</a:t>
            </a:r>
            <a:r>
              <a:rPr lang="en-US" altLang="ja-JP" sz="4400" b="0" kern="0" baseline="30000" dirty="0">
                <a:ln>
                  <a:solidFill>
                    <a:schemeClr val="bg1"/>
                  </a:solidFill>
                </a:ln>
              </a:rPr>
              <a:t>[*]</a:t>
            </a:r>
            <a:endParaRPr lang="ja-JP" altLang="en-US" sz="4400" kern="0" baseline="30000" dirty="0"/>
          </a:p>
        </p:txBody>
      </p:sp>
      <p:sp>
        <p:nvSpPr>
          <p:cNvPr id="54" name="コンテンツ プレースホルダー 8">
            <a:extLst>
              <a:ext uri="{FF2B5EF4-FFF2-40B4-BE49-F238E27FC236}">
                <a16:creationId xmlns:a16="http://schemas.microsoft.com/office/drawing/2014/main" id="{7A28672A-6491-467F-8893-9F24CD56C8FC}"/>
              </a:ext>
            </a:extLst>
          </p:cNvPr>
          <p:cNvSpPr txBox="1">
            <a:spLocks/>
          </p:cNvSpPr>
          <p:nvPr/>
        </p:nvSpPr>
        <p:spPr>
          <a:xfrm>
            <a:off x="1203019" y="4797152"/>
            <a:ext cx="2624207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6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ja-JP" altLang="en-US" sz="4400" kern="0" dirty="0"/>
              <a:t>ビジネス</a:t>
            </a:r>
          </a:p>
        </p:txBody>
      </p:sp>
      <p:sp>
        <p:nvSpPr>
          <p:cNvPr id="62" name="コンテンツ プレースホルダー 8">
            <a:extLst>
              <a:ext uri="{FF2B5EF4-FFF2-40B4-BE49-F238E27FC236}">
                <a16:creationId xmlns:a16="http://schemas.microsoft.com/office/drawing/2014/main" id="{F8237A40-A82D-4B85-9D3F-56196F7A8AD5}"/>
              </a:ext>
            </a:extLst>
          </p:cNvPr>
          <p:cNvSpPr txBox="1">
            <a:spLocks/>
          </p:cNvSpPr>
          <p:nvPr/>
        </p:nvSpPr>
        <p:spPr>
          <a:xfrm>
            <a:off x="2681431" y="2229254"/>
            <a:ext cx="2624207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6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ja-JP" altLang="en-US" sz="4400" kern="0" dirty="0"/>
              <a:t>宇宙ごみ</a:t>
            </a:r>
          </a:p>
        </p:txBody>
      </p:sp>
      <p:sp>
        <p:nvSpPr>
          <p:cNvPr id="70" name="コンテンツ プレースホルダー 8">
            <a:extLst>
              <a:ext uri="{FF2B5EF4-FFF2-40B4-BE49-F238E27FC236}">
                <a16:creationId xmlns:a16="http://schemas.microsoft.com/office/drawing/2014/main" id="{E1955B87-574C-4FFA-ABEC-6F1919541B1B}"/>
              </a:ext>
            </a:extLst>
          </p:cNvPr>
          <p:cNvSpPr txBox="1">
            <a:spLocks/>
          </p:cNvSpPr>
          <p:nvPr/>
        </p:nvSpPr>
        <p:spPr>
          <a:xfrm>
            <a:off x="7248128" y="2229254"/>
            <a:ext cx="2624207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6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ja-JP" altLang="en-US" sz="4400" kern="0" dirty="0"/>
              <a:t>環境問題</a:t>
            </a:r>
          </a:p>
        </p:txBody>
      </p:sp>
      <p:sp>
        <p:nvSpPr>
          <p:cNvPr id="72" name="矢印: 右 71">
            <a:extLst>
              <a:ext uri="{FF2B5EF4-FFF2-40B4-BE49-F238E27FC236}">
                <a16:creationId xmlns:a16="http://schemas.microsoft.com/office/drawing/2014/main" id="{FDEA84A6-C0DD-443D-A9D0-B09A3FDB7F5B}"/>
              </a:ext>
            </a:extLst>
          </p:cNvPr>
          <p:cNvSpPr/>
          <p:nvPr/>
        </p:nvSpPr>
        <p:spPr>
          <a:xfrm>
            <a:off x="5427397" y="2390841"/>
            <a:ext cx="1640123" cy="43517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乗算記号 72">
            <a:extLst>
              <a:ext uri="{FF2B5EF4-FFF2-40B4-BE49-F238E27FC236}">
                <a16:creationId xmlns:a16="http://schemas.microsoft.com/office/drawing/2014/main" id="{96085DF1-A3EA-4CF3-89FF-8A2A3D0CAB3B}"/>
              </a:ext>
            </a:extLst>
          </p:cNvPr>
          <p:cNvSpPr/>
          <p:nvPr/>
        </p:nvSpPr>
        <p:spPr>
          <a:xfrm>
            <a:off x="3925409" y="4599139"/>
            <a:ext cx="1033784" cy="1154372"/>
          </a:xfrm>
          <a:prstGeom prst="mathMultiply">
            <a:avLst>
              <a:gd name="adj1" fmla="val 1866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フッター プレースホルダー 3">
            <a:extLst>
              <a:ext uri="{FF2B5EF4-FFF2-40B4-BE49-F238E27FC236}">
                <a16:creationId xmlns:a16="http://schemas.microsoft.com/office/drawing/2014/main" id="{7CC63A1F-2CC9-41BC-9CD4-FF09966FF7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  <p:sp>
        <p:nvSpPr>
          <p:cNvPr id="19" name="乗算記号 18">
            <a:extLst>
              <a:ext uri="{FF2B5EF4-FFF2-40B4-BE49-F238E27FC236}">
                <a16:creationId xmlns:a16="http://schemas.microsoft.com/office/drawing/2014/main" id="{C27DD1C9-0864-4353-B1E5-48EC9A108981}"/>
              </a:ext>
            </a:extLst>
          </p:cNvPr>
          <p:cNvSpPr/>
          <p:nvPr/>
        </p:nvSpPr>
        <p:spPr>
          <a:xfrm>
            <a:off x="7140373" y="4599138"/>
            <a:ext cx="1033784" cy="1154372"/>
          </a:xfrm>
          <a:prstGeom prst="mathMultiply">
            <a:avLst>
              <a:gd name="adj1" fmla="val 1866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8D7C6D8-BBCA-4E9E-AED6-CF54D0315A21}"/>
              </a:ext>
            </a:extLst>
          </p:cNvPr>
          <p:cNvSpPr txBox="1"/>
          <p:nvPr/>
        </p:nvSpPr>
        <p:spPr>
          <a:xfrm>
            <a:off x="7536160" y="6289575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latin typeface="+mn-lt"/>
              </a:rPr>
              <a:t>[*]</a:t>
            </a:r>
            <a:r>
              <a:rPr lang="ja-JP" altLang="en-US" b="1" dirty="0">
                <a:latin typeface="+mn-lt"/>
              </a:rPr>
              <a:t>国連が掲げる持続可能な開発目標</a:t>
            </a:r>
            <a:endParaRPr kumimoji="1" lang="ja-JP" alt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3428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タイトル">
            <a:extLst>
              <a:ext uri="{FF2B5EF4-FFF2-40B4-BE49-F238E27FC236}">
                <a16:creationId xmlns:a16="http://schemas.microsoft.com/office/drawing/2014/main" id="{0EB80469-DD98-4D54-93D6-EEB29BFEC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1" y="2060848"/>
            <a:ext cx="3118352" cy="214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タイトル">
            <a:extLst>
              <a:ext uri="{FF2B5EF4-FFF2-40B4-BE49-F238E27FC236}">
                <a16:creationId xmlns:a16="http://schemas.microsoft.com/office/drawing/2014/main" id="{32C084E9-A14F-4CEC-BEA8-B6A3E991A0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874"/>
          <a:stretch/>
        </p:blipFill>
        <p:spPr bwMode="auto">
          <a:xfrm>
            <a:off x="2983067" y="2060848"/>
            <a:ext cx="9208933" cy="214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255E8DD0-EF05-4534-B793-B2D1EB1809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51784" y="2924944"/>
            <a:ext cx="7809420" cy="882327"/>
          </a:xfrm>
        </p:spPr>
        <p:txBody>
          <a:bodyPr/>
          <a:lstStyle/>
          <a:p>
            <a:pPr algn="r"/>
            <a:r>
              <a:rPr kumimoji="1" lang="ja-JP" altLang="en-US" sz="3600" dirty="0">
                <a:solidFill>
                  <a:schemeClr val="bg1"/>
                </a:solidFill>
              </a:rPr>
              <a:t>スカパー</a:t>
            </a:r>
            <a:r>
              <a:rPr kumimoji="1" lang="en-US" altLang="ja-JP" sz="3600" dirty="0">
                <a:solidFill>
                  <a:schemeClr val="bg1"/>
                </a:solidFill>
              </a:rPr>
              <a:t>JSAT</a:t>
            </a:r>
            <a:r>
              <a:rPr kumimoji="1" lang="ja-JP" altLang="en-US" sz="3600" dirty="0">
                <a:solidFill>
                  <a:schemeClr val="bg1"/>
                </a:solidFill>
              </a:rPr>
              <a:t>の解決法</a:t>
            </a:r>
          </a:p>
        </p:txBody>
      </p:sp>
      <p:grpSp>
        <p:nvGrpSpPr>
          <p:cNvPr id="9" name="Group 7">
            <a:extLst>
              <a:ext uri="{FF2B5EF4-FFF2-40B4-BE49-F238E27FC236}">
                <a16:creationId xmlns:a16="http://schemas.microsoft.com/office/drawing/2014/main" id="{56D4A693-51F1-4574-BB39-F44265864BA5}"/>
              </a:ext>
            </a:extLst>
          </p:cNvPr>
          <p:cNvGrpSpPr>
            <a:grpSpLocks/>
          </p:cNvGrpSpPr>
          <p:nvPr/>
        </p:nvGrpSpPr>
        <p:grpSpPr bwMode="auto">
          <a:xfrm rot="565290">
            <a:off x="-1522203" y="1214576"/>
            <a:ext cx="3066187" cy="2537316"/>
            <a:chOff x="-766" y="-330"/>
            <a:chExt cx="1583" cy="1612"/>
          </a:xfrm>
        </p:grpSpPr>
        <p:sp>
          <p:nvSpPr>
            <p:cNvPr id="10" name="Arc 8">
              <a:extLst>
                <a:ext uri="{FF2B5EF4-FFF2-40B4-BE49-F238E27FC236}">
                  <a16:creationId xmlns:a16="http://schemas.microsoft.com/office/drawing/2014/main" id="{863B0FFB-E4EC-44E8-B747-82D3C9C05C1F}"/>
                </a:ext>
              </a:extLst>
            </p:cNvPr>
            <p:cNvSpPr>
              <a:spLocks/>
            </p:cNvSpPr>
            <p:nvPr userDrawn="1"/>
          </p:nvSpPr>
          <p:spPr bwMode="auto">
            <a:xfrm rot="6046937">
              <a:off x="-613" y="-483"/>
              <a:ext cx="1244" cy="1550"/>
            </a:xfrm>
            <a:custGeom>
              <a:avLst/>
              <a:gdLst>
                <a:gd name="G0" fmla="+- 0 0 0"/>
                <a:gd name="G1" fmla="+- 21459 0 0"/>
                <a:gd name="G2" fmla="+- 21600 0 0"/>
                <a:gd name="T0" fmla="*/ 2466 w 18110"/>
                <a:gd name="T1" fmla="*/ 0 h 21459"/>
                <a:gd name="T2" fmla="*/ 18110 w 18110"/>
                <a:gd name="T3" fmla="*/ 9687 h 21459"/>
                <a:gd name="T4" fmla="*/ 0 w 18110"/>
                <a:gd name="T5" fmla="*/ 21459 h 2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10" h="21459" fill="none" extrusionOk="0">
                  <a:moveTo>
                    <a:pt x="2465" y="0"/>
                  </a:moveTo>
                  <a:cubicBezTo>
                    <a:pt x="8864" y="735"/>
                    <a:pt x="14600" y="4287"/>
                    <a:pt x="18110" y="9686"/>
                  </a:cubicBezTo>
                </a:path>
                <a:path w="18110" h="21459" stroke="0" extrusionOk="0">
                  <a:moveTo>
                    <a:pt x="2465" y="0"/>
                  </a:moveTo>
                  <a:cubicBezTo>
                    <a:pt x="8864" y="735"/>
                    <a:pt x="14600" y="4287"/>
                    <a:pt x="18110" y="9686"/>
                  </a:cubicBezTo>
                  <a:lnTo>
                    <a:pt x="0" y="21459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11" name="Arc 9">
              <a:extLst>
                <a:ext uri="{FF2B5EF4-FFF2-40B4-BE49-F238E27FC236}">
                  <a16:creationId xmlns:a16="http://schemas.microsoft.com/office/drawing/2014/main" id="{935A8138-BBDB-4F00-86DF-7704E18E11E5}"/>
                </a:ext>
              </a:extLst>
            </p:cNvPr>
            <p:cNvSpPr>
              <a:spLocks/>
            </p:cNvSpPr>
            <p:nvPr userDrawn="1"/>
          </p:nvSpPr>
          <p:spPr bwMode="auto">
            <a:xfrm rot="5104851">
              <a:off x="-649" y="-337"/>
              <a:ext cx="1354" cy="1527"/>
            </a:xfrm>
            <a:custGeom>
              <a:avLst/>
              <a:gdLst>
                <a:gd name="G0" fmla="+- 0 0 0"/>
                <a:gd name="G1" fmla="+- 21147 0 0"/>
                <a:gd name="G2" fmla="+- 21600 0 0"/>
                <a:gd name="T0" fmla="*/ 4400 w 19695"/>
                <a:gd name="T1" fmla="*/ 0 h 21147"/>
                <a:gd name="T2" fmla="*/ 19695 w 19695"/>
                <a:gd name="T3" fmla="*/ 12277 h 21147"/>
                <a:gd name="T4" fmla="*/ 0 w 19695"/>
                <a:gd name="T5" fmla="*/ 21147 h 2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95" h="21147" fill="none" extrusionOk="0">
                  <a:moveTo>
                    <a:pt x="4400" y="-1"/>
                  </a:moveTo>
                  <a:cubicBezTo>
                    <a:pt x="11169" y="1408"/>
                    <a:pt x="16855" y="5972"/>
                    <a:pt x="19694" y="12277"/>
                  </a:cubicBezTo>
                </a:path>
                <a:path w="19695" h="21147" stroke="0" extrusionOk="0">
                  <a:moveTo>
                    <a:pt x="4400" y="-1"/>
                  </a:moveTo>
                  <a:cubicBezTo>
                    <a:pt x="11169" y="1408"/>
                    <a:pt x="16855" y="5972"/>
                    <a:pt x="19694" y="12277"/>
                  </a:cubicBezTo>
                  <a:lnTo>
                    <a:pt x="0" y="21147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12" name="Arc 10">
              <a:extLst>
                <a:ext uri="{FF2B5EF4-FFF2-40B4-BE49-F238E27FC236}">
                  <a16:creationId xmlns:a16="http://schemas.microsoft.com/office/drawing/2014/main" id="{E1C209D9-3829-4241-989E-407DC6616E9F}"/>
                </a:ext>
              </a:extLst>
            </p:cNvPr>
            <p:cNvSpPr>
              <a:spLocks/>
            </p:cNvSpPr>
            <p:nvPr userDrawn="1"/>
          </p:nvSpPr>
          <p:spPr bwMode="auto">
            <a:xfrm rot="4055934">
              <a:off x="-655" y="-189"/>
              <a:ext cx="1445" cy="1498"/>
            </a:xfrm>
            <a:custGeom>
              <a:avLst/>
              <a:gdLst>
                <a:gd name="G0" fmla="+- 0 0 0"/>
                <a:gd name="G1" fmla="+- 20738 0 0"/>
                <a:gd name="G2" fmla="+- 21600 0 0"/>
                <a:gd name="T0" fmla="*/ 6040 w 21027"/>
                <a:gd name="T1" fmla="*/ 0 h 20738"/>
                <a:gd name="T2" fmla="*/ 21027 w 21027"/>
                <a:gd name="T3" fmla="*/ 15797 h 20738"/>
                <a:gd name="T4" fmla="*/ 0 w 21027"/>
                <a:gd name="T5" fmla="*/ 20738 h 20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27" h="20738" fill="none" extrusionOk="0">
                  <a:moveTo>
                    <a:pt x="6040" y="-1"/>
                  </a:moveTo>
                  <a:cubicBezTo>
                    <a:pt x="13518" y="2177"/>
                    <a:pt x="19245" y="8214"/>
                    <a:pt x="21027" y="15796"/>
                  </a:cubicBezTo>
                </a:path>
                <a:path w="21027" h="20738" stroke="0" extrusionOk="0">
                  <a:moveTo>
                    <a:pt x="6040" y="-1"/>
                  </a:moveTo>
                  <a:cubicBezTo>
                    <a:pt x="13518" y="2177"/>
                    <a:pt x="19245" y="8214"/>
                    <a:pt x="21027" y="15796"/>
                  </a:cubicBezTo>
                  <a:lnTo>
                    <a:pt x="0" y="20738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</p:grpSp>
      <p:sp>
        <p:nvSpPr>
          <p:cNvPr id="13" name="フッター プレースホルダー 3">
            <a:extLst>
              <a:ext uri="{FF2B5EF4-FFF2-40B4-BE49-F238E27FC236}">
                <a16:creationId xmlns:a16="http://schemas.microsoft.com/office/drawing/2014/main" id="{0C440F1B-93F5-4B97-80F1-6B860F5A7C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</p:spTree>
    <p:extLst>
      <p:ext uri="{BB962C8B-B14F-4D97-AF65-F5344CB8AC3E}">
        <p14:creationId xmlns:p14="http://schemas.microsoft.com/office/powerpoint/2010/main" val="1206186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83"/>
            <a:ext cx="12288687" cy="6874743"/>
          </a:xfrm>
          <a:prstGeom prst="rect">
            <a:avLst/>
          </a:prstGeom>
        </p:spPr>
      </p:pic>
      <p:sp>
        <p:nvSpPr>
          <p:cNvPr id="21" name="テキスト ボックス 20"/>
          <p:cNvSpPr txBox="1"/>
          <p:nvPr/>
        </p:nvSpPr>
        <p:spPr>
          <a:xfrm>
            <a:off x="631569" y="5069629"/>
            <a:ext cx="3016160" cy="892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kumimoji="1" b="1">
                <a:solidFill>
                  <a:schemeClr val="lt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ctr"/>
            <a:r>
              <a:rPr lang="ja-JP" altLang="en-US" sz="3200" dirty="0">
                <a:solidFill>
                  <a:srgbClr val="FFC000"/>
                </a:solidFill>
                <a:latin typeface="+mj-lt"/>
                <a:ea typeface="+mn-ea"/>
              </a:rPr>
              <a:t>レーザー衛星</a:t>
            </a:r>
            <a:endParaRPr lang="en-US" altLang="ja-JP" sz="3200" dirty="0">
              <a:solidFill>
                <a:srgbClr val="FFC000"/>
              </a:solidFill>
              <a:latin typeface="+mj-lt"/>
              <a:ea typeface="+mn-ea"/>
            </a:endParaRPr>
          </a:p>
          <a:p>
            <a:pPr algn="ctr"/>
            <a:r>
              <a:rPr lang="en-US" altLang="ja-JP" sz="2000" dirty="0">
                <a:solidFill>
                  <a:srgbClr val="FFC000"/>
                </a:solidFill>
                <a:latin typeface="+mj-lt"/>
                <a:ea typeface="+mn-ea"/>
              </a:rPr>
              <a:t>(</a:t>
            </a:r>
            <a:r>
              <a:rPr lang="ja-JP" altLang="en-US" sz="2000" dirty="0">
                <a:solidFill>
                  <a:srgbClr val="FFC000"/>
                </a:solidFill>
                <a:latin typeface="+mj-lt"/>
                <a:ea typeface="+mn-ea"/>
              </a:rPr>
              <a:t>特許出願中</a:t>
            </a:r>
            <a:r>
              <a:rPr lang="en-US" altLang="ja-JP" sz="2000" dirty="0">
                <a:solidFill>
                  <a:srgbClr val="FFC000"/>
                </a:solidFill>
                <a:latin typeface="+mj-lt"/>
                <a:ea typeface="+mn-ea"/>
              </a:rPr>
              <a:t>) </a:t>
            </a:r>
            <a:endParaRPr lang="ja-JP" altLang="en-US" sz="2000" dirty="0">
              <a:solidFill>
                <a:srgbClr val="FFC000"/>
              </a:solidFill>
              <a:latin typeface="+mj-lt"/>
              <a:ea typeface="+mn-ea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392144" y="2376870"/>
            <a:ext cx="4855245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kumimoji="1" b="1">
                <a:solidFill>
                  <a:schemeClr val="lt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ja-JP" altLang="ja-JP" sz="2800" kern="100" dirty="0">
                <a:solidFill>
                  <a:schemeClr val="accent2"/>
                </a:solidFill>
                <a:latin typeface="Century" panose="02040604050505020304" pitchFamily="18" charset="0"/>
                <a:cs typeface="Times New Roman" panose="02020603050405020304" pitchFamily="18" charset="0"/>
              </a:rPr>
              <a:t>宇宙ごみ</a:t>
            </a:r>
            <a:r>
              <a:rPr lang="ja-JP" altLang="en-US" sz="2800" kern="100" dirty="0">
                <a:solidFill>
                  <a:schemeClr val="accent2"/>
                </a:solidFill>
                <a:latin typeface="Century" panose="02040604050505020304" pitchFamily="18" charset="0"/>
                <a:cs typeface="Times New Roman" panose="02020603050405020304" pitchFamily="18" charset="0"/>
              </a:rPr>
              <a:t>（不用衛星）</a:t>
            </a:r>
            <a:endParaRPr lang="ja-JP" altLang="ja-JP" sz="2000" kern="100" dirty="0">
              <a:solidFill>
                <a:schemeClr val="accent2"/>
              </a:solidFill>
              <a:latin typeface="Century" panose="020406040505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71464" y="313932"/>
            <a:ext cx="10282767" cy="646331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r>
              <a:rPr lang="ja-JP" altLang="ja-JP" sz="3600" b="0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レーザーで宇宙ごみ</a:t>
            </a:r>
            <a:r>
              <a:rPr lang="ja-JP" altLang="en-US" sz="3600" b="0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（不用衛星）を除去（移動）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51855" y="1012773"/>
            <a:ext cx="8784976" cy="1514650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4800" dirty="0">
                <a:solidFill>
                  <a:schemeClr val="bg1"/>
                </a:solidFill>
                <a:latin typeface="+mj-lt"/>
              </a:rPr>
              <a:t>2026</a:t>
            </a:r>
            <a:r>
              <a:rPr lang="ja-JP" altLang="en-US" sz="2800" dirty="0">
                <a:solidFill>
                  <a:schemeClr val="bg1"/>
                </a:solidFill>
                <a:latin typeface="+mj-lt"/>
              </a:rPr>
              <a:t>年のサービスインを目指す！</a:t>
            </a:r>
            <a:endParaRPr lang="en-US" altLang="ja-JP" dirty="0">
              <a:solidFill>
                <a:schemeClr val="bg1"/>
              </a:solidFill>
              <a:latin typeface="+mj-lt"/>
            </a:endParaRPr>
          </a:p>
          <a:p>
            <a:pPr marL="0" indent="0" algn="ctr">
              <a:buNone/>
            </a:pPr>
            <a:endParaRPr kumimoji="1" lang="en-US" altLang="ja-JP" sz="2000" dirty="0">
              <a:solidFill>
                <a:schemeClr val="bg1"/>
              </a:solidFill>
              <a:latin typeface="+mj-lt"/>
            </a:endParaRPr>
          </a:p>
          <a:p>
            <a:pPr marL="0" indent="0" algn="ctr">
              <a:buNone/>
            </a:pPr>
            <a:endParaRPr kumimoji="1" lang="en-US" altLang="ja-JP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>
          <a:xfrm>
            <a:off x="11914070" y="6630988"/>
            <a:ext cx="176331" cy="184666"/>
          </a:xfrm>
        </p:spPr>
        <p:txBody>
          <a:bodyPr/>
          <a:lstStyle/>
          <a:p>
            <a:fld id="{117074A1-9742-43D3-AD76-A27B11F19213}" type="slidenum">
              <a:rPr lang="en-US" altLang="ja-JP" smtClean="0">
                <a:latin typeface="+mj-lt"/>
                <a:ea typeface="+mn-ea"/>
              </a:rPr>
              <a:pPr/>
              <a:t>16</a:t>
            </a:fld>
            <a:endParaRPr lang="en-US" altLang="ja-JP" dirty="0">
              <a:latin typeface="+mj-lt"/>
              <a:ea typeface="+mn-ea"/>
            </a:endParaRPr>
          </a:p>
        </p:txBody>
      </p:sp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9233B5D7-AFDD-4206-BF6F-624CEA1276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solidFill>
                  <a:schemeClr val="bg1"/>
                </a:solidFill>
                <a:latin typeface="+mj-lt"/>
              </a:rPr>
              <a:t>SKY Perfect JSAT Corp. Proprietary</a:t>
            </a:r>
          </a:p>
        </p:txBody>
      </p:sp>
    </p:spTree>
    <p:extLst>
      <p:ext uri="{BB962C8B-B14F-4D97-AF65-F5344CB8AC3E}">
        <p14:creationId xmlns:p14="http://schemas.microsoft.com/office/powerpoint/2010/main" val="1237293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 descr="屋内, キッチン, 金属, オーブン が含まれている画像&#10;&#10;自動的に生成された説明">
            <a:extLst>
              <a:ext uri="{FF2B5EF4-FFF2-40B4-BE49-F238E27FC236}">
                <a16:creationId xmlns:a16="http://schemas.microsoft.com/office/drawing/2014/main" id="{C6AEACC4-11AD-4D82-966C-F22BA2AB5F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321" y="1662848"/>
            <a:ext cx="12212762" cy="5195152"/>
          </a:xfrm>
          <a:prstGeom prst="rect">
            <a:avLst/>
          </a:prstGeom>
        </p:spPr>
      </p:pic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25E3BF83-CA2C-4E71-B52B-EA7F3112E1A8}"/>
              </a:ext>
            </a:extLst>
          </p:cNvPr>
          <p:cNvCxnSpPr>
            <a:cxnSpLocks/>
          </p:cNvCxnSpPr>
          <p:nvPr/>
        </p:nvCxnSpPr>
        <p:spPr>
          <a:xfrm flipH="1">
            <a:off x="4516467" y="4103124"/>
            <a:ext cx="4006216" cy="0"/>
          </a:xfrm>
          <a:prstGeom prst="straightConnector1">
            <a:avLst/>
          </a:prstGeom>
          <a:ln w="76200">
            <a:solidFill>
              <a:srgbClr val="33CC3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右矢印 13">
            <a:extLst>
              <a:ext uri="{FF2B5EF4-FFF2-40B4-BE49-F238E27FC236}">
                <a16:creationId xmlns:a16="http://schemas.microsoft.com/office/drawing/2014/main" id="{D0E2330F-BF23-4D69-AEFC-B91FE3F5B852}"/>
              </a:ext>
            </a:extLst>
          </p:cNvPr>
          <p:cNvSpPr/>
          <p:nvPr/>
        </p:nvSpPr>
        <p:spPr>
          <a:xfrm rot="10800000">
            <a:off x="2316155" y="4428243"/>
            <a:ext cx="1578243" cy="85401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j-lt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1C6BB92-A3C0-46DA-A83E-5A0383E6F7CF}"/>
              </a:ext>
            </a:extLst>
          </p:cNvPr>
          <p:cNvSpPr txBox="1"/>
          <p:nvPr/>
        </p:nvSpPr>
        <p:spPr>
          <a:xfrm>
            <a:off x="6126161" y="5190488"/>
            <a:ext cx="3679803" cy="4783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kumimoji="1" b="1">
                <a:solidFill>
                  <a:schemeClr val="lt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ja-JP" altLang="en-US" sz="2400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+mj-lt"/>
                <a:ea typeface="+mn-ea"/>
              </a:rPr>
              <a:t>プラズマジェット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C69B56E-E3A7-4972-96DB-96CFA50120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7074A1-9742-43D3-AD76-A27B11F19213}" type="slidenum">
              <a:rPr lang="en-US" altLang="ja-JP" smtClean="0"/>
              <a:pPr/>
              <a:t>17</a:t>
            </a:fld>
            <a:endParaRPr lang="en-US" altLang="ja-JP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B348BB3-2F0D-4A9C-BBCD-F740DFE5ED61}"/>
              </a:ext>
            </a:extLst>
          </p:cNvPr>
          <p:cNvSpPr txBox="1"/>
          <p:nvPr/>
        </p:nvSpPr>
        <p:spPr>
          <a:xfrm>
            <a:off x="1" y="1145809"/>
            <a:ext cx="12336344" cy="396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solidFill>
                  <a:schemeClr val="bg1"/>
                </a:solidFill>
                <a:latin typeface="+mn-ea"/>
              </a:rPr>
              <a:t>レーザーアブレーションは、物質がプラズマ化や気化することにより、物質が表面から放出される現象</a:t>
            </a:r>
          </a:p>
        </p:txBody>
      </p:sp>
      <p:sp>
        <p:nvSpPr>
          <p:cNvPr id="20" name="タイトル 1">
            <a:extLst>
              <a:ext uri="{FF2B5EF4-FFF2-40B4-BE49-F238E27FC236}">
                <a16:creationId xmlns:a16="http://schemas.microsoft.com/office/drawing/2014/main" id="{B1C04DDD-D90C-4B41-9937-A87DA973856F}"/>
              </a:ext>
            </a:extLst>
          </p:cNvPr>
          <p:cNvSpPr txBox="1">
            <a:spLocks/>
          </p:cNvSpPr>
          <p:nvPr/>
        </p:nvSpPr>
        <p:spPr>
          <a:xfrm>
            <a:off x="320675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ja-JP" altLang="en-US" sz="3600" b="0" kern="0" dirty="0">
                <a:ln>
                  <a:solidFill>
                    <a:schemeClr val="bg1"/>
                  </a:solidFill>
                </a:ln>
                <a:effectLst/>
              </a:rPr>
              <a:t>レーザーアブレーション</a:t>
            </a: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3CF5AE28-A8EC-418C-ACA5-4C735B796EE8}"/>
              </a:ext>
            </a:extLst>
          </p:cNvPr>
          <p:cNvSpPr/>
          <p:nvPr/>
        </p:nvSpPr>
        <p:spPr>
          <a:xfrm>
            <a:off x="4270828" y="3354317"/>
            <a:ext cx="1609148" cy="1413507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73B9A140-34FB-4928-B91F-6DF69BDBC909}"/>
              </a:ext>
            </a:extLst>
          </p:cNvPr>
          <p:cNvSpPr/>
          <p:nvPr/>
        </p:nvSpPr>
        <p:spPr>
          <a:xfrm>
            <a:off x="4111641" y="3605019"/>
            <a:ext cx="404826" cy="1033882"/>
          </a:xfrm>
          <a:prstGeom prst="roundRect">
            <a:avLst>
              <a:gd name="adj" fmla="val 44274"/>
            </a:avLst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j-lt"/>
            </a:endParaRPr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FD36FF2B-0B93-4F47-8A2D-7D51DA1B3453}"/>
              </a:ext>
            </a:extLst>
          </p:cNvPr>
          <p:cNvSpPr/>
          <p:nvPr/>
        </p:nvSpPr>
        <p:spPr>
          <a:xfrm>
            <a:off x="4429760" y="2873324"/>
            <a:ext cx="1249680" cy="611556"/>
          </a:xfrm>
          <a:custGeom>
            <a:avLst/>
            <a:gdLst>
              <a:gd name="connsiteX0" fmla="*/ 0 w 1452880"/>
              <a:gd name="connsiteY0" fmla="*/ 629920 h 629920"/>
              <a:gd name="connsiteX1" fmla="*/ 447040 w 1452880"/>
              <a:gd name="connsiteY1" fmla="*/ 20320 h 629920"/>
              <a:gd name="connsiteX2" fmla="*/ 1452880 w 1452880"/>
              <a:gd name="connsiteY2" fmla="*/ 0 h 629920"/>
              <a:gd name="connsiteX0" fmla="*/ 0 w 1452880"/>
              <a:gd name="connsiteY0" fmla="*/ 611556 h 611556"/>
              <a:gd name="connsiteX1" fmla="*/ 447040 w 1452880"/>
              <a:gd name="connsiteY1" fmla="*/ 1956 h 611556"/>
              <a:gd name="connsiteX2" fmla="*/ 1452880 w 1452880"/>
              <a:gd name="connsiteY2" fmla="*/ 1956 h 611556"/>
              <a:gd name="connsiteX0" fmla="*/ 0 w 1249680"/>
              <a:gd name="connsiteY0" fmla="*/ 611556 h 611556"/>
              <a:gd name="connsiteX1" fmla="*/ 447040 w 1249680"/>
              <a:gd name="connsiteY1" fmla="*/ 1956 h 611556"/>
              <a:gd name="connsiteX2" fmla="*/ 1249680 w 1249680"/>
              <a:gd name="connsiteY2" fmla="*/ 1956 h 61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611556">
                <a:moveTo>
                  <a:pt x="0" y="611556"/>
                </a:moveTo>
                <a:lnTo>
                  <a:pt x="447040" y="1956"/>
                </a:lnTo>
                <a:cubicBezTo>
                  <a:pt x="782320" y="-4817"/>
                  <a:pt x="914400" y="8729"/>
                  <a:pt x="1249680" y="1956"/>
                </a:cubicBezTo>
              </a:path>
            </a:pathLst>
          </a:cu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C8308BB-064E-4B28-BA87-6787D0930EA2}"/>
              </a:ext>
            </a:extLst>
          </p:cNvPr>
          <p:cNvSpPr/>
          <p:nvPr/>
        </p:nvSpPr>
        <p:spPr>
          <a:xfrm>
            <a:off x="5738272" y="2565716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b="1" dirty="0">
                <a:solidFill>
                  <a:schemeClr val="accent4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Segoe UI"/>
                <a:ea typeface="メイリオ"/>
              </a:rPr>
              <a:t>目標物</a:t>
            </a:r>
            <a:endParaRPr lang="ja-JP" altLang="en-US" b="1" dirty="0">
              <a:solidFill>
                <a:schemeClr val="accent4"/>
              </a:solidFill>
              <a:effectLst>
                <a:glow rad="228600">
                  <a:schemeClr val="tx1">
                    <a:alpha val="40000"/>
                  </a:schemeClr>
                </a:glow>
              </a:effectLst>
            </a:endParaRPr>
          </a:p>
        </p:txBody>
      </p: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9F11D14E-F829-439B-884E-CDE337A51406}"/>
              </a:ext>
            </a:extLst>
          </p:cNvPr>
          <p:cNvSpPr/>
          <p:nvPr/>
        </p:nvSpPr>
        <p:spPr>
          <a:xfrm flipV="1">
            <a:off x="5437280" y="4733264"/>
            <a:ext cx="680250" cy="652794"/>
          </a:xfrm>
          <a:custGeom>
            <a:avLst/>
            <a:gdLst>
              <a:gd name="connsiteX0" fmla="*/ 0 w 1452880"/>
              <a:gd name="connsiteY0" fmla="*/ 629920 h 629920"/>
              <a:gd name="connsiteX1" fmla="*/ 447040 w 1452880"/>
              <a:gd name="connsiteY1" fmla="*/ 20320 h 629920"/>
              <a:gd name="connsiteX2" fmla="*/ 1452880 w 1452880"/>
              <a:gd name="connsiteY2" fmla="*/ 0 h 629920"/>
              <a:gd name="connsiteX0" fmla="*/ 0 w 1452880"/>
              <a:gd name="connsiteY0" fmla="*/ 611556 h 611556"/>
              <a:gd name="connsiteX1" fmla="*/ 447040 w 1452880"/>
              <a:gd name="connsiteY1" fmla="*/ 1956 h 611556"/>
              <a:gd name="connsiteX2" fmla="*/ 1452880 w 1452880"/>
              <a:gd name="connsiteY2" fmla="*/ 1956 h 611556"/>
              <a:gd name="connsiteX0" fmla="*/ 0 w 1249680"/>
              <a:gd name="connsiteY0" fmla="*/ 611556 h 611556"/>
              <a:gd name="connsiteX1" fmla="*/ 447040 w 1249680"/>
              <a:gd name="connsiteY1" fmla="*/ 1956 h 611556"/>
              <a:gd name="connsiteX2" fmla="*/ 1249680 w 1249680"/>
              <a:gd name="connsiteY2" fmla="*/ 1956 h 61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611556">
                <a:moveTo>
                  <a:pt x="0" y="611556"/>
                </a:moveTo>
                <a:lnTo>
                  <a:pt x="447040" y="1956"/>
                </a:lnTo>
                <a:cubicBezTo>
                  <a:pt x="782320" y="-4817"/>
                  <a:pt x="914400" y="8729"/>
                  <a:pt x="1249680" y="1956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1F11D76C-0D78-4B38-9976-000F036D4463}"/>
              </a:ext>
            </a:extLst>
          </p:cNvPr>
          <p:cNvSpPr/>
          <p:nvPr/>
        </p:nvSpPr>
        <p:spPr>
          <a:xfrm>
            <a:off x="8522683" y="381073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200" b="1" dirty="0">
                <a:solidFill>
                  <a:srgbClr val="33CC33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Segoe UI"/>
                <a:ea typeface="メイリオ"/>
              </a:rPr>
              <a:t>レーザー</a:t>
            </a: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8D95DA1D-77AD-4999-A83B-3FE37EC06DE3}"/>
              </a:ext>
            </a:extLst>
          </p:cNvPr>
          <p:cNvSpPr/>
          <p:nvPr/>
        </p:nvSpPr>
        <p:spPr>
          <a:xfrm>
            <a:off x="2809093" y="46389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2800" b="1" dirty="0">
                <a:solidFill>
                  <a:prstClr val="white"/>
                </a:solidFill>
                <a:latin typeface="Segoe UI"/>
                <a:ea typeface="メイリオ"/>
              </a:rPr>
              <a:t>推力</a:t>
            </a:r>
          </a:p>
        </p:txBody>
      </p:sp>
      <p:sp>
        <p:nvSpPr>
          <p:cNvPr id="23" name="フッター プレースホルダー 3">
            <a:extLst>
              <a:ext uri="{FF2B5EF4-FFF2-40B4-BE49-F238E27FC236}">
                <a16:creationId xmlns:a16="http://schemas.microsoft.com/office/drawing/2014/main" id="{070A1571-57E1-403B-B01A-26C6F40286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solidFill>
                  <a:schemeClr val="bg1"/>
                </a:solidFill>
                <a:latin typeface="+mj-lt"/>
              </a:rPr>
              <a:t>SKY Perfect JSAT Corp. Proprietary</a:t>
            </a:r>
          </a:p>
        </p:txBody>
      </p:sp>
    </p:spTree>
    <p:extLst>
      <p:ext uri="{BB962C8B-B14F-4D97-AF65-F5344CB8AC3E}">
        <p14:creationId xmlns:p14="http://schemas.microsoft.com/office/powerpoint/2010/main" val="16763593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屋内, 人, 女性, ベッド が含まれている画像&#10;&#10;自動的に生成された説明">
            <a:extLst>
              <a:ext uri="{FF2B5EF4-FFF2-40B4-BE49-F238E27FC236}">
                <a16:creationId xmlns:a16="http://schemas.microsoft.com/office/drawing/2014/main" id="{7F181E27-4D5E-4FD4-911E-5365552C41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724" y="1827057"/>
            <a:ext cx="6219268" cy="4147200"/>
          </a:xfrm>
          <a:prstGeom prst="rect">
            <a:avLst/>
          </a:prstGeom>
        </p:spPr>
      </p:pic>
      <p:pic>
        <p:nvPicPr>
          <p:cNvPr id="14" name="図 13" descr="コイン が含まれている画像&#10;&#10;自動的に生成された説明">
            <a:extLst>
              <a:ext uri="{FF2B5EF4-FFF2-40B4-BE49-F238E27FC236}">
                <a16:creationId xmlns:a16="http://schemas.microsoft.com/office/drawing/2014/main" id="{C6DBFA0E-C7B9-4520-B56C-C1A9B481D5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58" y="1827057"/>
            <a:ext cx="6097461" cy="4147200"/>
          </a:xfrm>
          <a:prstGeom prst="rect">
            <a:avLst/>
          </a:prstGeom>
        </p:spPr>
      </p:pic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>
          <a:xfrm>
            <a:off x="11914070" y="6630988"/>
            <a:ext cx="176331" cy="184666"/>
          </a:xfrm>
        </p:spPr>
        <p:txBody>
          <a:bodyPr/>
          <a:lstStyle/>
          <a:p>
            <a:fld id="{117074A1-9742-43D3-AD76-A27B11F19213}" type="slidenum">
              <a:rPr lang="en-US" altLang="ja-JP" smtClean="0">
                <a:latin typeface="+mj-lt"/>
                <a:ea typeface="+mn-ea"/>
              </a:rPr>
              <a:pPr/>
              <a:t>18</a:t>
            </a:fld>
            <a:endParaRPr lang="en-US" altLang="ja-JP" dirty="0">
              <a:latin typeface="+mj-lt"/>
              <a:ea typeface="+mn-ea"/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356380C-DD13-4624-B8DB-5853C2CC40C4}"/>
              </a:ext>
            </a:extLst>
          </p:cNvPr>
          <p:cNvSpPr txBox="1">
            <a:spLocks/>
          </p:cNvSpPr>
          <p:nvPr/>
        </p:nvSpPr>
        <p:spPr>
          <a:xfrm>
            <a:off x="320675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ja-JP" altLang="en-US" sz="3600" b="0" kern="0" dirty="0">
                <a:ln>
                  <a:solidFill>
                    <a:schemeClr val="bg1"/>
                  </a:solidFill>
                </a:ln>
                <a:effectLst/>
              </a:rPr>
              <a:t>搭載するレーザの特徴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2AA8589-82F5-481E-B479-8EB6BDA182F1}"/>
              </a:ext>
            </a:extLst>
          </p:cNvPr>
          <p:cNvSpPr/>
          <p:nvPr/>
        </p:nvSpPr>
        <p:spPr>
          <a:xfrm>
            <a:off x="191344" y="1917596"/>
            <a:ext cx="55446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5"/>
              </a:buBlip>
            </a:pPr>
            <a:r>
              <a:rPr lang="en-US" altLang="ja-JP" sz="2800" b="1" kern="0" dirty="0">
                <a:solidFill>
                  <a:prstClr val="black"/>
                </a:solidFill>
                <a:latin typeface="Segoe UI"/>
                <a:ea typeface="メイリオ"/>
              </a:rPr>
              <a:t>1</a:t>
            </a:r>
            <a:r>
              <a:rPr lang="ja-JP" altLang="en-US" sz="2800" b="1" kern="0" dirty="0">
                <a:solidFill>
                  <a:prstClr val="black"/>
                </a:solidFill>
                <a:latin typeface="Segoe UI"/>
                <a:ea typeface="メイリオ"/>
              </a:rPr>
              <a:t>円玉を浮かせることも</a:t>
            </a:r>
            <a:br>
              <a:rPr lang="en-US" altLang="ja-JP" sz="2800" b="1" kern="0" dirty="0">
                <a:solidFill>
                  <a:prstClr val="black"/>
                </a:solidFill>
                <a:latin typeface="Segoe UI"/>
                <a:ea typeface="メイリオ"/>
              </a:rPr>
            </a:br>
            <a:r>
              <a:rPr lang="ja-JP" altLang="en-US" sz="2800" b="1" kern="0" dirty="0">
                <a:solidFill>
                  <a:prstClr val="black"/>
                </a:solidFill>
                <a:latin typeface="Segoe UI"/>
                <a:ea typeface="メイリオ"/>
              </a:rPr>
              <a:t>できないぐらいの力</a:t>
            </a:r>
            <a:endParaRPr lang="en-US" altLang="ja-JP" sz="2800" b="1" kern="0" dirty="0">
              <a:solidFill>
                <a:prstClr val="black"/>
              </a:solidFill>
              <a:latin typeface="Segoe UI"/>
              <a:ea typeface="メイリオ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49A1AF89-128E-4D02-8683-2814410923E3}"/>
              </a:ext>
            </a:extLst>
          </p:cNvPr>
          <p:cNvSpPr/>
          <p:nvPr/>
        </p:nvSpPr>
        <p:spPr>
          <a:xfrm>
            <a:off x="6240016" y="4857449"/>
            <a:ext cx="47019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5"/>
              </a:buBlip>
            </a:pPr>
            <a:r>
              <a:rPr lang="ja-JP" altLang="en-US" sz="2800" b="1" kern="0" dirty="0">
                <a:solidFill>
                  <a:prstClr val="black"/>
                </a:solidFill>
                <a:latin typeface="Segoe UI"/>
                <a:ea typeface="メイリオ"/>
              </a:rPr>
              <a:t>美容レーザのように</a:t>
            </a:r>
            <a:br>
              <a:rPr lang="en-US" altLang="ja-JP" sz="2800" b="1" kern="0" dirty="0">
                <a:solidFill>
                  <a:prstClr val="black"/>
                </a:solidFill>
                <a:latin typeface="Segoe UI"/>
                <a:ea typeface="メイリオ"/>
              </a:rPr>
            </a:br>
            <a:r>
              <a:rPr lang="ja-JP" altLang="en-US" sz="2800" b="1" kern="0" dirty="0">
                <a:solidFill>
                  <a:prstClr val="black"/>
                </a:solidFill>
                <a:latin typeface="Segoe UI"/>
                <a:ea typeface="メイリオ"/>
              </a:rPr>
              <a:t>瞬間的にパチパチする</a:t>
            </a:r>
            <a:endParaRPr lang="en-US" altLang="ja-JP" sz="2800" b="1" kern="0" dirty="0">
              <a:solidFill>
                <a:prstClr val="black"/>
              </a:solidFill>
              <a:latin typeface="Segoe UI"/>
              <a:ea typeface="メイリオ"/>
            </a:endParaRPr>
          </a:p>
        </p:txBody>
      </p:sp>
      <p:sp>
        <p:nvSpPr>
          <p:cNvPr id="11" name="フッター プレースホルダー 3">
            <a:extLst>
              <a:ext uri="{FF2B5EF4-FFF2-40B4-BE49-F238E27FC236}">
                <a16:creationId xmlns:a16="http://schemas.microsoft.com/office/drawing/2014/main" id="{13FF9B6A-574D-47D0-B870-506708C2C10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7C0D5AC-253A-402F-B885-97B0E4F988F7}"/>
              </a:ext>
            </a:extLst>
          </p:cNvPr>
          <p:cNvSpPr txBox="1"/>
          <p:nvPr/>
        </p:nvSpPr>
        <p:spPr>
          <a:xfrm>
            <a:off x="1679848" y="1152055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メイリオ" panose="020B0604030504040204" pitchFamily="50" charset="-128"/>
              </a:rPr>
              <a:t>微弱な力</a:t>
            </a:r>
            <a:endParaRPr kumimoji="1" lang="ja-JP" altLang="en-US" sz="3200" b="1" dirty="0">
              <a:solidFill>
                <a:schemeClr val="accent1">
                  <a:lumMod val="50000"/>
                </a:schemeClr>
              </a:solidFill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A94F7C0-CBBF-4C4A-AC13-B2938C6460A0}"/>
              </a:ext>
            </a:extLst>
          </p:cNvPr>
          <p:cNvSpPr txBox="1"/>
          <p:nvPr/>
        </p:nvSpPr>
        <p:spPr>
          <a:xfrm>
            <a:off x="7608168" y="1132378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>
                <a:solidFill>
                  <a:schemeClr val="accent1">
                    <a:lumMod val="50000"/>
                  </a:schemeClr>
                </a:solidFill>
                <a:ea typeface="メイリオ" panose="020B0604030504040204" pitchFamily="50" charset="-128"/>
              </a:rPr>
              <a:t>パルス照射</a:t>
            </a:r>
          </a:p>
        </p:txBody>
      </p:sp>
    </p:spTree>
    <p:extLst>
      <p:ext uri="{BB962C8B-B14F-4D97-AF65-F5344CB8AC3E}">
        <p14:creationId xmlns:p14="http://schemas.microsoft.com/office/powerpoint/2010/main" val="1261369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4546" y="1557849"/>
            <a:ext cx="5911454" cy="5184552"/>
          </a:xfrm>
        </p:spPr>
        <p:txBody>
          <a:bodyPr/>
          <a:lstStyle/>
          <a:p>
            <a:pPr marL="0" indent="0">
              <a:buNone/>
            </a:pPr>
            <a:r>
              <a:rPr lang="ja-JP" altLang="en-US" sz="4400" dirty="0">
                <a:solidFill>
                  <a:schemeClr val="accent1"/>
                </a:solidFill>
                <a:latin typeface="+mj-lt"/>
              </a:rPr>
              <a:t>❶</a:t>
            </a:r>
            <a:r>
              <a:rPr lang="ja-JP" altLang="en-US" sz="3200" dirty="0">
                <a:solidFill>
                  <a:schemeClr val="accent1"/>
                </a:solidFill>
                <a:latin typeface="+mj-lt"/>
              </a:rPr>
              <a:t>安全性</a:t>
            </a:r>
            <a:endParaRPr lang="en-US" altLang="ja-JP" sz="3200" dirty="0">
              <a:solidFill>
                <a:schemeClr val="accent1"/>
              </a:solidFill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ja-JP" altLang="en-US" sz="2800" dirty="0">
                <a:latin typeface="+mj-lt"/>
              </a:rPr>
              <a:t>接触せずに安全な距離から</a:t>
            </a:r>
            <a:endParaRPr lang="en-US" altLang="ja-JP" sz="2800" dirty="0">
              <a:latin typeface="+mj-lt"/>
            </a:endParaRPr>
          </a:p>
          <a:p>
            <a:pPr marL="447675" lvl="1" indent="0">
              <a:buNone/>
            </a:pPr>
            <a:r>
              <a:rPr lang="en-US" altLang="ja-JP" sz="2800" dirty="0">
                <a:latin typeface="+mj-lt"/>
              </a:rPr>
              <a:t>  </a:t>
            </a:r>
            <a:r>
              <a:rPr lang="ja-JP" altLang="en-US" sz="2800" dirty="0">
                <a:latin typeface="+mj-lt"/>
              </a:rPr>
              <a:t>宇宙ごみを動かせる。</a:t>
            </a:r>
            <a:endParaRPr lang="en-US" altLang="ja-JP" sz="2800" dirty="0"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ja-JP" altLang="en-US" sz="2800" dirty="0">
                <a:latin typeface="+mj-lt"/>
              </a:rPr>
              <a:t>回転物体にも対応可能。</a:t>
            </a:r>
            <a:endParaRPr lang="en-US" altLang="ja-JP" sz="2800" dirty="0">
              <a:latin typeface="+mj-lt"/>
            </a:endParaRPr>
          </a:p>
          <a:p>
            <a:pPr marL="895350" lvl="2" indent="0">
              <a:buNone/>
            </a:pPr>
            <a:endParaRPr lang="en-US" altLang="ja-JP" sz="1000" dirty="0">
              <a:latin typeface="+mj-lt"/>
            </a:endParaRPr>
          </a:p>
          <a:p>
            <a:pPr marL="0" indent="0">
              <a:buNone/>
            </a:pPr>
            <a:r>
              <a:rPr lang="ja-JP" altLang="en-US" sz="4400" dirty="0">
                <a:solidFill>
                  <a:schemeClr val="accent1"/>
                </a:solidFill>
                <a:latin typeface="+mj-lt"/>
              </a:rPr>
              <a:t>➋</a:t>
            </a:r>
            <a:r>
              <a:rPr lang="ja-JP" altLang="en-US" sz="3200" dirty="0">
                <a:solidFill>
                  <a:schemeClr val="accent1"/>
                </a:solidFill>
                <a:latin typeface="+mj-lt"/>
              </a:rPr>
              <a:t>経済性</a:t>
            </a:r>
            <a:endParaRPr lang="en-US" altLang="ja-JP" sz="3200" dirty="0">
              <a:solidFill>
                <a:schemeClr val="accent1"/>
              </a:solidFill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ja-JP" altLang="en-US" sz="2800" dirty="0">
                <a:latin typeface="+mj-lt"/>
              </a:rPr>
              <a:t>宇宙ごみを移動させるための燃料を持っていく必要がない。</a:t>
            </a:r>
            <a:endParaRPr lang="en-US" altLang="ja-JP" sz="2800" dirty="0"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ja-JP" altLang="en-US" sz="2800" dirty="0">
                <a:latin typeface="+mj-lt"/>
              </a:rPr>
              <a:t>不用衛星側の設計変更不要。</a:t>
            </a:r>
            <a:endParaRPr lang="en-US" altLang="ja-JP" sz="2800" dirty="0">
              <a:latin typeface="+mj-lt"/>
            </a:endParaRPr>
          </a:p>
          <a:p>
            <a:pPr marL="342900" indent="-342900">
              <a:buFont typeface="+mj-lt"/>
              <a:buAutoNum type="arabicPeriod"/>
            </a:pPr>
            <a:endParaRPr kumimoji="1" lang="en-US" altLang="ja-JP" sz="3200" dirty="0">
              <a:latin typeface="+mj-lt"/>
            </a:endParaRPr>
          </a:p>
          <a:p>
            <a:pPr marL="342900" indent="-342900">
              <a:buFont typeface="+mj-lt"/>
              <a:buAutoNum type="arabicPeriod"/>
            </a:pPr>
            <a:endParaRPr kumimoji="1" lang="en-US" altLang="ja-JP" sz="3200" dirty="0">
              <a:latin typeface="+mj-lt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9" cy="153888"/>
          </a:xfrm>
        </p:spPr>
        <p:txBody>
          <a:bodyPr/>
          <a:lstStyle/>
          <a:p>
            <a:r>
              <a:rPr lang="en-US" altLang="ja-JP" dirty="0">
                <a:latin typeface="+mj-lt"/>
                <a:ea typeface="+mn-ea"/>
              </a:rPr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>
          <a:xfrm>
            <a:off x="11914070" y="6630988"/>
            <a:ext cx="176331" cy="184666"/>
          </a:xfrm>
        </p:spPr>
        <p:txBody>
          <a:bodyPr/>
          <a:lstStyle/>
          <a:p>
            <a:fld id="{117074A1-9742-43D3-AD76-A27B11F19213}" type="slidenum">
              <a:rPr lang="en-US" altLang="ja-JP" smtClean="0">
                <a:latin typeface="+mj-lt"/>
                <a:ea typeface="+mn-ea"/>
              </a:rPr>
              <a:pPr/>
              <a:t>19</a:t>
            </a:fld>
            <a:endParaRPr lang="en-US" altLang="ja-JP" dirty="0">
              <a:latin typeface="+mj-lt"/>
              <a:ea typeface="+mn-ea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CE955CFD-118C-401D-A32E-521E623359A9}"/>
              </a:ext>
            </a:extLst>
          </p:cNvPr>
          <p:cNvGrpSpPr/>
          <p:nvPr/>
        </p:nvGrpSpPr>
        <p:grpSpPr>
          <a:xfrm>
            <a:off x="6169586" y="1632249"/>
            <a:ext cx="6022414" cy="4461047"/>
            <a:chOff x="6364008" y="1772816"/>
            <a:chExt cx="5638227" cy="4176464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6B99A4BD-3C42-4A2F-9AAF-C38A72FFAC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64008" y="1772816"/>
              <a:ext cx="5638227" cy="4176464"/>
            </a:xfrm>
            <a:prstGeom prst="rect">
              <a:avLst/>
            </a:prstGeom>
          </p:spPr>
        </p:pic>
        <p:sp>
          <p:nvSpPr>
            <p:cNvPr id="15" name="テキスト ボックス 26">
              <a:extLst>
                <a:ext uri="{FF2B5EF4-FFF2-40B4-BE49-F238E27FC236}">
                  <a16:creationId xmlns:a16="http://schemas.microsoft.com/office/drawing/2014/main" id="{4DEF69D9-1865-4076-A4C3-03831D331928}"/>
                </a:ext>
              </a:extLst>
            </p:cNvPr>
            <p:cNvSpPr txBox="1"/>
            <p:nvPr/>
          </p:nvSpPr>
          <p:spPr>
            <a:xfrm>
              <a:off x="6461295" y="5033748"/>
              <a:ext cx="1078865" cy="58610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ja-JP" altLang="en-US" sz="1800" b="1" kern="100" dirty="0">
                  <a:solidFill>
                    <a:srgbClr val="FFFF00"/>
                  </a:solidFill>
                  <a:effectLst/>
                  <a:latin typeface="Century" panose="02040604050505020304" pitchFamily="18" charset="0"/>
                  <a:ea typeface="メイリオ" panose="020B0604030504040204" pitchFamily="50" charset="-128"/>
                  <a:cs typeface="Times New Roman" panose="02020603050405020304" pitchFamily="18" charset="0"/>
                </a:rPr>
                <a:t>宇宙ごみ（不用衛星）</a:t>
              </a:r>
              <a:endParaRPr lang="ja-JP" sz="2000" kern="100" dirty="0"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</p:txBody>
        </p:sp>
        <p:sp>
          <p:nvSpPr>
            <p:cNvPr id="16" name="テキスト ボックス 27">
              <a:extLst>
                <a:ext uri="{FF2B5EF4-FFF2-40B4-BE49-F238E27FC236}">
                  <a16:creationId xmlns:a16="http://schemas.microsoft.com/office/drawing/2014/main" id="{C4E20457-3794-4174-A8B6-E339D23731B3}"/>
                </a:ext>
              </a:extLst>
            </p:cNvPr>
            <p:cNvSpPr txBox="1"/>
            <p:nvPr/>
          </p:nvSpPr>
          <p:spPr>
            <a:xfrm>
              <a:off x="8473711" y="1988840"/>
              <a:ext cx="1205865" cy="34099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ja-JP" sz="1800" b="1" kern="100" dirty="0">
                  <a:solidFill>
                    <a:srgbClr val="FFFF00"/>
                  </a:solidFill>
                  <a:effectLst/>
                  <a:latin typeface="Century" panose="02040604050505020304" pitchFamily="18" charset="0"/>
                  <a:ea typeface="メイリオ" panose="020B0604030504040204" pitchFamily="50" charset="-128"/>
                  <a:cs typeface="Times New Roman" panose="02020603050405020304" pitchFamily="18" charset="0"/>
                </a:rPr>
                <a:t>レーザー搭載衛星</a:t>
              </a:r>
              <a:endParaRPr lang="ja-JP" sz="2000" kern="100" dirty="0"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356380C-DD13-4624-B8DB-5853C2CC40C4}"/>
              </a:ext>
            </a:extLst>
          </p:cNvPr>
          <p:cNvSpPr txBox="1">
            <a:spLocks/>
          </p:cNvSpPr>
          <p:nvPr/>
        </p:nvSpPr>
        <p:spPr>
          <a:xfrm>
            <a:off x="320675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ja-JP" altLang="en-US" sz="3600" b="0" kern="0" dirty="0">
                <a:ln>
                  <a:solidFill>
                    <a:schemeClr val="bg1"/>
                  </a:solidFill>
                </a:ln>
                <a:effectLst/>
              </a:rPr>
              <a:t>レーザー方式の利点</a:t>
            </a:r>
          </a:p>
        </p:txBody>
      </p:sp>
    </p:spTree>
    <p:extLst>
      <p:ext uri="{BB962C8B-B14F-4D97-AF65-F5344CB8AC3E}">
        <p14:creationId xmlns:p14="http://schemas.microsoft.com/office/powerpoint/2010/main" val="3953143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9707183B-994F-46C1-9B99-2014521B7B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B195F9F-4779-40F9-8F6B-8FE57E17F7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2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FB4BA2D-1742-418B-974B-9A1C86447B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F40301-953F-47EF-B87B-0B3D039E3944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1960</a:t>
            </a:r>
            <a:r>
              <a:rPr kumimoji="1" lang="ja-JP" altLang="en-US" sz="2800" b="1" dirty="0">
                <a:solidFill>
                  <a:schemeClr val="bg1"/>
                </a:solidFill>
                <a:latin typeface="+mn-ea"/>
                <a:ea typeface="+mn-ea"/>
              </a:rPr>
              <a:t>年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A5A674C-6C99-457D-96AE-68EDB39F1683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九州大学　　Ⓒ スカパー</a:t>
            </a:r>
            <a:r>
              <a:rPr lang="en-US" altLang="ja-JP" sz="1100" dirty="0">
                <a:solidFill>
                  <a:schemeClr val="bg1"/>
                </a:solidFill>
              </a:rPr>
              <a:t>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7652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1CCAF89C-D28B-4442-BA89-4363B9FB155F}"/>
              </a:ext>
            </a:extLst>
          </p:cNvPr>
          <p:cNvCxnSpPr/>
          <p:nvPr/>
        </p:nvCxnSpPr>
        <p:spPr>
          <a:xfrm flipV="1">
            <a:off x="6606160" y="2182069"/>
            <a:ext cx="2924734" cy="1344023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8F1EF818-B769-4962-9AD8-5386A9075F65}"/>
              </a:ext>
            </a:extLst>
          </p:cNvPr>
          <p:cNvCxnSpPr>
            <a:cxnSpLocks/>
          </p:cNvCxnSpPr>
          <p:nvPr/>
        </p:nvCxnSpPr>
        <p:spPr>
          <a:xfrm flipH="1" flipV="1">
            <a:off x="2715173" y="2182069"/>
            <a:ext cx="2924734" cy="1344023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837CF0A3-C4F3-4DEB-9D6E-322F45B1C2B8}"/>
              </a:ext>
            </a:extLst>
          </p:cNvPr>
          <p:cNvCxnSpPr>
            <a:cxnSpLocks/>
          </p:cNvCxnSpPr>
          <p:nvPr/>
        </p:nvCxnSpPr>
        <p:spPr>
          <a:xfrm>
            <a:off x="6606160" y="3708944"/>
            <a:ext cx="2924734" cy="1344023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80CE6C2E-5BF8-4F0C-B7BE-D2D5AAAAEA11}"/>
              </a:ext>
            </a:extLst>
          </p:cNvPr>
          <p:cNvCxnSpPr>
            <a:cxnSpLocks/>
          </p:cNvCxnSpPr>
          <p:nvPr/>
        </p:nvCxnSpPr>
        <p:spPr>
          <a:xfrm flipH="1">
            <a:off x="2715173" y="3708944"/>
            <a:ext cx="2924734" cy="1344023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9408368" y="65202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defTabSz="457200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B42CB44-C099-45C8-93D8-6D63445CE13C}" type="slidenum">
              <a:rPr lang="ja-JP" altLang="en-US" b="1" smtClean="0">
                <a:solidFill>
                  <a:schemeClr val="tx1"/>
                </a:solidFill>
              </a:rPr>
              <a:pPr>
                <a:defRPr/>
              </a:pPr>
              <a:t>20</a:t>
            </a:fld>
            <a:endParaRPr lang="en-US" altLang="ja-JP" b="1" dirty="0">
              <a:solidFill>
                <a:schemeClr val="tx1"/>
              </a:solidFill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31548C6-9F05-4638-8E00-1FB1B3733932}"/>
              </a:ext>
            </a:extLst>
          </p:cNvPr>
          <p:cNvSpPr txBox="1">
            <a:spLocks/>
          </p:cNvSpPr>
          <p:nvPr/>
        </p:nvSpPr>
        <p:spPr>
          <a:xfrm>
            <a:off x="346238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indent="0" eaLnBrk="1" hangingPunct="1">
              <a:defRPr sz="3600" b="0" ker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  <a:lvl2pPr marL="266700" indent="-266700" eaLnBrk="1" hangingPunct="1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2pPr>
            <a:lvl3pPr marL="266700" indent="-266700" eaLnBrk="1" hangingPunct="1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3pPr>
            <a:lvl4pPr marL="266700" indent="-266700" eaLnBrk="1" hangingPunct="1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4pPr>
            <a:lvl5pPr marL="266700" indent="-266700" eaLnBrk="1" hangingPunct="1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5pPr>
            <a:lvl6pPr marL="723900" indent="-2667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6pPr>
            <a:lvl7pPr marL="1181100" indent="-2667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7pPr>
            <a:lvl8pPr marL="1638300" indent="-2667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8pPr>
            <a:lvl9pPr marL="2095500" indent="-2667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9pPr>
          </a:lstStyle>
          <a:p>
            <a:r>
              <a:rPr lang="ja-JP" altLang="en-US" dirty="0"/>
              <a:t>レーザー衛星設計・開発における連携について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89833DD-976A-4757-B0C6-752C2E79AC82}"/>
              </a:ext>
            </a:extLst>
          </p:cNvPr>
          <p:cNvSpPr/>
          <p:nvPr/>
        </p:nvSpPr>
        <p:spPr>
          <a:xfrm>
            <a:off x="801011" y="1378284"/>
            <a:ext cx="3074848" cy="778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1D8A191-E83B-431A-AB12-CF91394AEEFA}"/>
              </a:ext>
            </a:extLst>
          </p:cNvPr>
          <p:cNvSpPr/>
          <p:nvPr/>
        </p:nvSpPr>
        <p:spPr>
          <a:xfrm>
            <a:off x="8040216" y="1378284"/>
            <a:ext cx="3350773" cy="907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FDE9E150-28BD-4D42-819D-7B46D5A7F1BF}"/>
              </a:ext>
            </a:extLst>
          </p:cNvPr>
          <p:cNvSpPr/>
          <p:nvPr/>
        </p:nvSpPr>
        <p:spPr>
          <a:xfrm>
            <a:off x="956914" y="6095862"/>
            <a:ext cx="2592288" cy="778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3073407C-29F0-4C1F-9364-FB0A693E3E87}"/>
              </a:ext>
            </a:extLst>
          </p:cNvPr>
          <p:cNvSpPr/>
          <p:nvPr/>
        </p:nvSpPr>
        <p:spPr>
          <a:xfrm>
            <a:off x="8810816" y="6095862"/>
            <a:ext cx="2736304" cy="778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EFD59D5B-B1D2-4E1F-BC1B-7EB36D2DEAF4}"/>
              </a:ext>
            </a:extLst>
          </p:cNvPr>
          <p:cNvSpPr/>
          <p:nvPr/>
        </p:nvSpPr>
        <p:spPr>
          <a:xfrm>
            <a:off x="575501" y="1130559"/>
            <a:ext cx="3528392" cy="5040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+mn-ea"/>
              </a:rPr>
              <a:t>レーザーサブシステムの開発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FEAF9B35-B556-4FCD-8722-14BAC70AABC7}"/>
              </a:ext>
            </a:extLst>
          </p:cNvPr>
          <p:cNvSpPr/>
          <p:nvPr/>
        </p:nvSpPr>
        <p:spPr>
          <a:xfrm>
            <a:off x="7896200" y="1130559"/>
            <a:ext cx="3686923" cy="5040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800" b="1" dirty="0">
                <a:solidFill>
                  <a:schemeClr val="tx1"/>
                </a:solidFill>
                <a:latin typeface="+mn-ea"/>
              </a:rPr>
              <a:t>衛星のシステム検討を共同で実施</a:t>
            </a:r>
            <a:endParaRPr kumimoji="1" lang="ja-JP" altLang="en-US" sz="1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4C11EC77-2A5E-4AA5-8685-989A966DB389}"/>
              </a:ext>
            </a:extLst>
          </p:cNvPr>
          <p:cNvSpPr/>
          <p:nvPr/>
        </p:nvSpPr>
        <p:spPr>
          <a:xfrm>
            <a:off x="8450775" y="5826244"/>
            <a:ext cx="3456384" cy="5040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800" b="1" dirty="0">
                <a:solidFill>
                  <a:schemeClr val="tx1"/>
                </a:solidFill>
                <a:latin typeface="+mn-ea"/>
              </a:rPr>
              <a:t>不用衛星の回転運動の研究</a:t>
            </a:r>
            <a:endParaRPr kumimoji="1" lang="ja-JP" altLang="en-US" sz="1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A476C901-D566-44EA-B71F-90EBD46D430B}"/>
              </a:ext>
            </a:extLst>
          </p:cNvPr>
          <p:cNvSpPr/>
          <p:nvPr/>
        </p:nvSpPr>
        <p:spPr>
          <a:xfrm>
            <a:off x="479376" y="5826244"/>
            <a:ext cx="3456384" cy="5040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800" b="1" dirty="0">
                <a:solidFill>
                  <a:schemeClr val="tx1"/>
                </a:solidFill>
                <a:latin typeface="+mn-ea"/>
              </a:rPr>
              <a:t>レーザー照射方法の研究</a:t>
            </a:r>
            <a:endParaRPr kumimoji="1" lang="ja-JP" altLang="en-US" sz="18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032" name="Picture 8" descr="スカパーJSAT 新卒採用 - ホーム | Facebook">
            <a:extLst>
              <a:ext uri="{FF2B5EF4-FFF2-40B4-BE49-F238E27FC236}">
                <a16:creationId xmlns:a16="http://schemas.microsoft.com/office/drawing/2014/main" id="{4C66352E-5AB1-4AAC-A3BC-BB94D81DE5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0" t="13170" r="13170" b="13170"/>
          <a:stretch/>
        </p:blipFill>
        <p:spPr bwMode="auto">
          <a:xfrm>
            <a:off x="5306682" y="3078943"/>
            <a:ext cx="1578636" cy="157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コンテンツ プレースホルダー 8">
            <a:extLst>
              <a:ext uri="{FF2B5EF4-FFF2-40B4-BE49-F238E27FC236}">
                <a16:creationId xmlns:a16="http://schemas.microsoft.com/office/drawing/2014/main" id="{2572DC62-BFA8-44E2-951D-05852BC5BB7C}"/>
              </a:ext>
            </a:extLst>
          </p:cNvPr>
          <p:cNvSpPr txBox="1">
            <a:spLocks/>
          </p:cNvSpPr>
          <p:nvPr/>
        </p:nvSpPr>
        <p:spPr>
          <a:xfrm>
            <a:off x="3657987" y="4246172"/>
            <a:ext cx="1244843" cy="42269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ja-JP" altLang="en-US" sz="1600" kern="0" dirty="0"/>
              <a:t>共同研究</a:t>
            </a:r>
          </a:p>
        </p:txBody>
      </p:sp>
      <p:sp>
        <p:nvSpPr>
          <p:cNvPr id="22" name="コンテンツ プレースホルダー 8">
            <a:extLst>
              <a:ext uri="{FF2B5EF4-FFF2-40B4-BE49-F238E27FC236}">
                <a16:creationId xmlns:a16="http://schemas.microsoft.com/office/drawing/2014/main" id="{C7C7B9AB-6DBE-46B7-9BE9-9D6C3D76289D}"/>
              </a:ext>
            </a:extLst>
          </p:cNvPr>
          <p:cNvSpPr txBox="1">
            <a:spLocks/>
          </p:cNvSpPr>
          <p:nvPr/>
        </p:nvSpPr>
        <p:spPr>
          <a:xfrm>
            <a:off x="7505369" y="4246172"/>
            <a:ext cx="1244843" cy="42269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ja-JP" altLang="en-US" sz="1600" kern="0" dirty="0"/>
              <a:t>共同研究</a:t>
            </a:r>
          </a:p>
        </p:txBody>
      </p:sp>
      <p:sp>
        <p:nvSpPr>
          <p:cNvPr id="23" name="コンテンツ プレースホルダー 8">
            <a:extLst>
              <a:ext uri="{FF2B5EF4-FFF2-40B4-BE49-F238E27FC236}">
                <a16:creationId xmlns:a16="http://schemas.microsoft.com/office/drawing/2014/main" id="{7D489933-A613-4F08-A5E3-E607FC45F6DF}"/>
              </a:ext>
            </a:extLst>
          </p:cNvPr>
          <p:cNvSpPr txBox="1">
            <a:spLocks/>
          </p:cNvSpPr>
          <p:nvPr/>
        </p:nvSpPr>
        <p:spPr>
          <a:xfrm>
            <a:off x="6606160" y="2593629"/>
            <a:ext cx="3271899" cy="553998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ja-JP" sz="1600" kern="0" dirty="0"/>
              <a:t>JAXA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ja-JP" altLang="en-US" sz="1600" kern="0" spc="-150" dirty="0"/>
              <a:t>宇宙イノベーションパートナーシップ</a:t>
            </a:r>
          </a:p>
        </p:txBody>
      </p:sp>
      <p:sp>
        <p:nvSpPr>
          <p:cNvPr id="25" name="コンテンツ プレースホルダー 8">
            <a:extLst>
              <a:ext uri="{FF2B5EF4-FFF2-40B4-BE49-F238E27FC236}">
                <a16:creationId xmlns:a16="http://schemas.microsoft.com/office/drawing/2014/main" id="{ED8EAE15-EB45-40DE-89A4-95B40B037A91}"/>
              </a:ext>
            </a:extLst>
          </p:cNvPr>
          <p:cNvSpPr txBox="1">
            <a:spLocks/>
          </p:cNvSpPr>
          <p:nvPr/>
        </p:nvSpPr>
        <p:spPr>
          <a:xfrm>
            <a:off x="3048504" y="2593629"/>
            <a:ext cx="2789986" cy="553998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L="0" indent="0" algn="ctr" defTabSz="1169988" eaLnBrk="1" hangingPunct="1">
              <a:spcBef>
                <a:spcPts val="0"/>
              </a:spcBef>
              <a:buFontTx/>
              <a:buNone/>
              <a:defRPr sz="1600" b="1" kern="0"/>
            </a:lvl1pPr>
            <a:lvl2pPr marL="627063" indent="-179388" defTabSz="1169988" eaLnBrk="1" hangingPunct="1">
              <a:buBlip>
                <a:blip r:embed="rId5"/>
              </a:buBlip>
              <a:defRPr sz="1600"/>
            </a:lvl2pPr>
            <a:lvl3pPr marL="1074738" indent="-268288" defTabSz="1169988" eaLnBrk="1" hangingPunct="1">
              <a:spcBef>
                <a:spcPct val="20000"/>
              </a:spcBef>
              <a:buBlip>
                <a:blip r:embed="rId6"/>
              </a:buBlip>
            </a:lvl3pPr>
            <a:lvl4pPr marL="1749425" indent="-228600" defTabSz="1169988" eaLnBrk="1" hangingPunct="1">
              <a:spcBef>
                <a:spcPct val="20000"/>
              </a:spcBef>
              <a:buChar char="–"/>
              <a:defRPr sz="2000"/>
            </a:lvl4pPr>
            <a:lvl5pPr marL="2157413" indent="-228600" defTabSz="1169988" eaLnBrk="1" hangingPunct="1">
              <a:spcBef>
                <a:spcPct val="20000"/>
              </a:spcBef>
              <a:buChar char="»"/>
              <a:defRPr sz="2000"/>
            </a:lvl5pPr>
            <a:lvl6pPr marL="26146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30718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5290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9862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ja-JP" altLang="en-US" dirty="0"/>
              <a:t>衛星姿勢軌道制御用レーザー</a:t>
            </a:r>
            <a:endParaRPr lang="en-US" altLang="ja-JP" dirty="0"/>
          </a:p>
          <a:p>
            <a:r>
              <a:rPr lang="ja-JP" altLang="en-US" dirty="0"/>
              <a:t>研究開発チーム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C8BB590-13B5-458A-826A-4E72F181170E}"/>
              </a:ext>
            </a:extLst>
          </p:cNvPr>
          <p:cNvSpPr/>
          <p:nvPr/>
        </p:nvSpPr>
        <p:spPr>
          <a:xfrm>
            <a:off x="9530894" y="1797900"/>
            <a:ext cx="885586" cy="522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E0DD835B-C7B6-4FDF-8B89-AADEFFE01869}"/>
              </a:ext>
            </a:extLst>
          </p:cNvPr>
          <p:cNvSpPr/>
          <p:nvPr/>
        </p:nvSpPr>
        <p:spPr>
          <a:xfrm>
            <a:off x="1836132" y="1797900"/>
            <a:ext cx="885586" cy="522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8B641F4-6593-4996-91EA-E2CFAFD07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033" y="1634615"/>
            <a:ext cx="644779" cy="109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C8849C6-5074-4D25-8BBC-0C32F5395ED6}"/>
              </a:ext>
            </a:extLst>
          </p:cNvPr>
          <p:cNvSpPr/>
          <p:nvPr/>
        </p:nvSpPr>
        <p:spPr>
          <a:xfrm>
            <a:off x="9637156" y="4768833"/>
            <a:ext cx="885586" cy="522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8" name="Picture 4" descr="九州大学、スパコン「京」導入">
            <a:extLst>
              <a:ext uri="{FF2B5EF4-FFF2-40B4-BE49-F238E27FC236}">
                <a16:creationId xmlns:a16="http://schemas.microsoft.com/office/drawing/2014/main" id="{EFDAC69E-70EB-447D-941F-2941BB8E1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0894" y="4745431"/>
            <a:ext cx="1098111" cy="106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3B152F39-6237-4833-BFC4-962F26C36FFB}"/>
              </a:ext>
            </a:extLst>
          </p:cNvPr>
          <p:cNvSpPr/>
          <p:nvPr/>
        </p:nvSpPr>
        <p:spPr>
          <a:xfrm>
            <a:off x="1795745" y="4768833"/>
            <a:ext cx="1059896" cy="673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6" name="Picture 2" descr="名古屋大学｜Nagoya Univ. (@NagoyaUniv_info) | Twitter">
            <a:extLst>
              <a:ext uri="{FF2B5EF4-FFF2-40B4-BE49-F238E27FC236}">
                <a16:creationId xmlns:a16="http://schemas.microsoft.com/office/drawing/2014/main" id="{1E75B30F-AAFF-493D-A059-B7C0C459E1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79339" y="4756020"/>
            <a:ext cx="1512168" cy="102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フッター プレースホルダー 3">
            <a:extLst>
              <a:ext uri="{FF2B5EF4-FFF2-40B4-BE49-F238E27FC236}">
                <a16:creationId xmlns:a16="http://schemas.microsoft.com/office/drawing/2014/main" id="{CF3B3504-B750-431B-B162-47E9A01C00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9" cy="153888"/>
          </a:xfrm>
        </p:spPr>
        <p:txBody>
          <a:bodyPr/>
          <a:lstStyle/>
          <a:p>
            <a:r>
              <a:rPr lang="en-US" altLang="ja-JP" dirty="0">
                <a:latin typeface="+mj-lt"/>
                <a:ea typeface="+mn-ea"/>
              </a:rPr>
              <a:t>SKY Perfect JSAT Corp. Proprietary</a:t>
            </a:r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41650256-EDB0-491C-9106-F9C060F976E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74504" t="15350" r="11875" b="67091"/>
          <a:stretch/>
        </p:blipFill>
        <p:spPr>
          <a:xfrm>
            <a:off x="9235881" y="1497734"/>
            <a:ext cx="1471724" cy="1067170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F03C8B57-08BD-4263-8CC4-E6471D4E819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38611" t="56858" r="40153" b="36107"/>
          <a:stretch/>
        </p:blipFill>
        <p:spPr>
          <a:xfrm>
            <a:off x="4878756" y="4818771"/>
            <a:ext cx="2585396" cy="48243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BD8B056E-2D3A-4F08-B156-7D0124BB4AB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0906" t="41431" r="41371" b="31269"/>
          <a:stretch/>
        </p:blipFill>
        <p:spPr>
          <a:xfrm>
            <a:off x="5243771" y="3212976"/>
            <a:ext cx="1788333" cy="154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1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コンテンツ プレースホルダー 8">
            <a:extLst>
              <a:ext uri="{FF2B5EF4-FFF2-40B4-BE49-F238E27FC236}">
                <a16:creationId xmlns:a16="http://schemas.microsoft.com/office/drawing/2014/main" id="{0246F8C2-D42E-4AFE-9D4F-15996EB7D30C}"/>
              </a:ext>
            </a:extLst>
          </p:cNvPr>
          <p:cNvSpPr txBox="1">
            <a:spLocks/>
          </p:cNvSpPr>
          <p:nvPr/>
        </p:nvSpPr>
        <p:spPr>
          <a:xfrm>
            <a:off x="8256240" y="4797152"/>
            <a:ext cx="2448272" cy="766250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ja-JP" sz="4400" kern="0" dirty="0"/>
              <a:t>SDGs</a:t>
            </a:r>
            <a:r>
              <a:rPr lang="en-US" altLang="ja-JP" sz="4400" b="0" kern="0" baseline="30000" dirty="0">
                <a:ln>
                  <a:solidFill>
                    <a:schemeClr val="bg1"/>
                  </a:solidFill>
                </a:ln>
              </a:rPr>
              <a:t>[*]</a:t>
            </a:r>
            <a:endParaRPr lang="ja-JP" altLang="en-US" sz="4400" kern="0" baseline="30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9408368" y="65202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defTabSz="457200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B42CB44-C099-45C8-93D8-6D63445CE13C}" type="slidenum">
              <a:rPr lang="ja-JP" altLang="en-US" b="1" smtClean="0">
                <a:solidFill>
                  <a:schemeClr val="tx1"/>
                </a:solidFill>
              </a:rPr>
              <a:pPr>
                <a:defRPr/>
              </a:pPr>
              <a:t>21</a:t>
            </a:fld>
            <a:endParaRPr lang="en-US" altLang="ja-JP" b="1" dirty="0">
              <a:solidFill>
                <a:schemeClr val="tx1"/>
              </a:solidFill>
            </a:endParaRPr>
          </a:p>
        </p:txBody>
      </p:sp>
      <p:pic>
        <p:nvPicPr>
          <p:cNvPr id="1032" name="Picture 8" descr="スカパーJSAT 新卒採用 - ホーム | Facebook">
            <a:extLst>
              <a:ext uri="{FF2B5EF4-FFF2-40B4-BE49-F238E27FC236}">
                <a16:creationId xmlns:a16="http://schemas.microsoft.com/office/drawing/2014/main" id="{4C66352E-5AB1-4AAC-A3BC-BB94D81DE5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0" t="13170" r="13170" b="13170"/>
          <a:stretch/>
        </p:blipFill>
        <p:spPr bwMode="auto">
          <a:xfrm>
            <a:off x="4765964" y="1698346"/>
            <a:ext cx="2660072" cy="266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コンテンツ プレースホルダー 8">
            <a:extLst>
              <a:ext uri="{FF2B5EF4-FFF2-40B4-BE49-F238E27FC236}">
                <a16:creationId xmlns:a16="http://schemas.microsoft.com/office/drawing/2014/main" id="{06E2088D-1500-42DB-9B4E-0DFCCCA1FE10}"/>
              </a:ext>
            </a:extLst>
          </p:cNvPr>
          <p:cNvSpPr txBox="1">
            <a:spLocks/>
          </p:cNvSpPr>
          <p:nvPr/>
        </p:nvSpPr>
        <p:spPr>
          <a:xfrm>
            <a:off x="5057376" y="4797152"/>
            <a:ext cx="1968714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ja-JP" altLang="en-US" sz="4400" kern="0" dirty="0"/>
              <a:t>宇宙</a:t>
            </a:r>
          </a:p>
        </p:txBody>
      </p:sp>
      <p:sp>
        <p:nvSpPr>
          <p:cNvPr id="37" name="コンテンツ プレースホルダー 8">
            <a:extLst>
              <a:ext uri="{FF2B5EF4-FFF2-40B4-BE49-F238E27FC236}">
                <a16:creationId xmlns:a16="http://schemas.microsoft.com/office/drawing/2014/main" id="{0333FC3A-0E60-4582-82A2-0529870A507F}"/>
              </a:ext>
            </a:extLst>
          </p:cNvPr>
          <p:cNvSpPr txBox="1">
            <a:spLocks/>
          </p:cNvSpPr>
          <p:nvPr/>
        </p:nvSpPr>
        <p:spPr>
          <a:xfrm>
            <a:off x="1203019" y="4797152"/>
            <a:ext cx="2624207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ja-JP" altLang="en-US" sz="4400" kern="0" dirty="0"/>
              <a:t>ビジネス</a:t>
            </a:r>
          </a:p>
        </p:txBody>
      </p:sp>
      <p:sp>
        <p:nvSpPr>
          <p:cNvPr id="39" name="乗算記号 38">
            <a:extLst>
              <a:ext uri="{FF2B5EF4-FFF2-40B4-BE49-F238E27FC236}">
                <a16:creationId xmlns:a16="http://schemas.microsoft.com/office/drawing/2014/main" id="{687B06F4-B377-453D-A615-10CC753F93FE}"/>
              </a:ext>
            </a:extLst>
          </p:cNvPr>
          <p:cNvSpPr/>
          <p:nvPr/>
        </p:nvSpPr>
        <p:spPr>
          <a:xfrm>
            <a:off x="3925409" y="4599139"/>
            <a:ext cx="1033784" cy="1154372"/>
          </a:xfrm>
          <a:prstGeom prst="mathMultiply">
            <a:avLst>
              <a:gd name="adj1" fmla="val 18665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A70F9BBE-8FC6-47DF-B704-02799563B1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9" cy="153888"/>
          </a:xfrm>
        </p:spPr>
        <p:txBody>
          <a:bodyPr/>
          <a:lstStyle/>
          <a:p>
            <a:r>
              <a:rPr lang="en-US" altLang="ja-JP" dirty="0">
                <a:latin typeface="+mj-lt"/>
                <a:ea typeface="+mn-ea"/>
              </a:rPr>
              <a:t>SKY Perfect JSAT Corp. Proprietary</a:t>
            </a:r>
          </a:p>
        </p:txBody>
      </p:sp>
      <p:sp>
        <p:nvSpPr>
          <p:cNvPr id="11" name="乗算記号 10">
            <a:extLst>
              <a:ext uri="{FF2B5EF4-FFF2-40B4-BE49-F238E27FC236}">
                <a16:creationId xmlns:a16="http://schemas.microsoft.com/office/drawing/2014/main" id="{924F7BF7-717F-49C8-9487-0F7E89D3537A}"/>
              </a:ext>
            </a:extLst>
          </p:cNvPr>
          <p:cNvSpPr/>
          <p:nvPr/>
        </p:nvSpPr>
        <p:spPr>
          <a:xfrm>
            <a:off x="7150448" y="4581128"/>
            <a:ext cx="1033784" cy="1154372"/>
          </a:xfrm>
          <a:prstGeom prst="mathMultiply">
            <a:avLst>
              <a:gd name="adj1" fmla="val 18665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0482C4D-0D8B-449D-A5A7-2ABE427CA8FB}"/>
              </a:ext>
            </a:extLst>
          </p:cNvPr>
          <p:cNvSpPr txBox="1"/>
          <p:nvPr/>
        </p:nvSpPr>
        <p:spPr>
          <a:xfrm>
            <a:off x="7536160" y="6289575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latin typeface="+mn-lt"/>
              </a:rPr>
              <a:t>[*]</a:t>
            </a:r>
            <a:r>
              <a:rPr lang="ja-JP" altLang="en-US" b="1" dirty="0">
                <a:latin typeface="+mn-lt"/>
              </a:rPr>
              <a:t>国連が掲げる持続可能な開発目標</a:t>
            </a:r>
            <a:endParaRPr kumimoji="1" lang="ja-JP" alt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347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79A2E608-4D8A-4B00-BC04-1A075A7062F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648CDC8-A3B1-48DF-AEE7-796198EC53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3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F480C85-3718-4A69-8A0B-F16016174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17A89E6-9AA5-48ED-8B75-3D383F68A41A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1970</a:t>
            </a:r>
            <a:r>
              <a:rPr kumimoji="1" lang="ja-JP" altLang="en-US" sz="2800" b="1" dirty="0">
                <a:solidFill>
                  <a:schemeClr val="bg1"/>
                </a:solidFill>
                <a:latin typeface="+mn-ea"/>
                <a:ea typeface="+mn-ea"/>
              </a:rPr>
              <a:t>年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14DBD47-5E88-4434-8FCC-1E85630EF6C2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九州大学　　Ⓒ スカパー</a:t>
            </a:r>
            <a:r>
              <a:rPr lang="en-US" altLang="ja-JP" sz="1100" dirty="0">
                <a:solidFill>
                  <a:schemeClr val="bg1"/>
                </a:solidFill>
              </a:rPr>
              <a:t>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287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E1419E68-6C63-4BB4-93C5-0A63DDC7A3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CE39335-B5E6-416E-97AB-B62854830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4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A77B163-2ACB-458B-86FB-9303AE7A9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E2BF441-A814-4DA2-B680-3310FF8360C9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1980</a:t>
            </a:r>
            <a:r>
              <a:rPr kumimoji="1" lang="ja-JP" altLang="en-US" sz="2800" b="1" dirty="0">
                <a:solidFill>
                  <a:schemeClr val="bg1"/>
                </a:solidFill>
                <a:latin typeface="+mn-ea"/>
                <a:ea typeface="+mn-ea"/>
              </a:rPr>
              <a:t>年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5B3420F-7975-4711-8D90-13BA7221F487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九州大学　　Ⓒ スカパー</a:t>
            </a:r>
            <a:r>
              <a:rPr lang="en-US" altLang="ja-JP" sz="1100" dirty="0">
                <a:solidFill>
                  <a:schemeClr val="bg1"/>
                </a:solidFill>
              </a:rPr>
              <a:t>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50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D62EE390-CB19-4856-B907-2C076C4D5C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6A85A3C-8CAC-4359-B435-636F6EEBE0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5</a:t>
            </a:fld>
            <a:endParaRPr lang="en-US" altLang="ja-JP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C8BB0AA-A366-471B-AD7B-88394073E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85"/>
            <a:ext cx="12192000" cy="6857999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443301-8519-4379-954C-7DB0BD4F4710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1990</a:t>
            </a:r>
            <a:r>
              <a:rPr kumimoji="1" lang="ja-JP" altLang="en-US" sz="2800" b="1" dirty="0">
                <a:solidFill>
                  <a:schemeClr val="bg1"/>
                </a:solidFill>
                <a:latin typeface="+mn-ea"/>
                <a:ea typeface="+mn-ea"/>
              </a:rPr>
              <a:t>年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5ABA510-3143-4C7E-964B-F3F9C23E7E97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九州大学　　Ⓒ スカパー</a:t>
            </a:r>
            <a:r>
              <a:rPr lang="en-US" altLang="ja-JP" sz="1100" dirty="0">
                <a:solidFill>
                  <a:schemeClr val="bg1"/>
                </a:solidFill>
              </a:rPr>
              <a:t>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66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799CF34F-1264-4D2D-A065-3A325E3C58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6881B5D-6E7A-4C7D-AB85-7BA204D54D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6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58B10BC-175A-4098-B187-614AD847F1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C58BC26-39C2-4B4B-AA2B-F1FCAC79B7CF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2000</a:t>
            </a:r>
            <a:r>
              <a:rPr kumimoji="1" lang="ja-JP" altLang="en-US" sz="2800" b="1" dirty="0">
                <a:solidFill>
                  <a:schemeClr val="bg1"/>
                </a:solidFill>
                <a:latin typeface="+mn-ea"/>
                <a:ea typeface="+mn-ea"/>
              </a:rPr>
              <a:t>年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5B1712C-10A4-4098-9648-7082E34988FD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九州大学　　Ⓒ スカパー</a:t>
            </a:r>
            <a:r>
              <a:rPr lang="en-US" altLang="ja-JP" sz="1100" dirty="0">
                <a:solidFill>
                  <a:schemeClr val="bg1"/>
                </a:solidFill>
              </a:rPr>
              <a:t>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436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843EC7AE-545B-4CDF-8952-2CAAD0E70D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59A2108-9AC2-4FAF-A806-9BAF2AF38D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7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F53B917-F283-4FD0-BF42-360A0C5D4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A9B2E24-E79A-4650-BF5F-AD36DD035A6F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2010</a:t>
            </a:r>
            <a:r>
              <a:rPr kumimoji="1" lang="ja-JP" altLang="en-US" sz="2800" b="1" dirty="0">
                <a:solidFill>
                  <a:schemeClr val="bg1"/>
                </a:solidFill>
                <a:latin typeface="+mn-ea"/>
                <a:ea typeface="+mn-ea"/>
              </a:rPr>
              <a:t>年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DA40C6E-B7B3-4F50-AF38-E5129B7F2E0E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九州大学　　Ⓒ スカパー</a:t>
            </a:r>
            <a:r>
              <a:rPr lang="en-US" altLang="ja-JP" sz="1100" dirty="0">
                <a:solidFill>
                  <a:schemeClr val="bg1"/>
                </a:solidFill>
              </a:rPr>
              <a:t>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77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2C63691C-123B-4E94-BFBD-8BD6991C1E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B8E4F4C-2FB3-424B-ACB3-6B741172F1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8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89B03AC-B281-4280-B22B-14F43F1CC1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529C1964-8E28-4C4D-84C2-879A32B4F144}"/>
              </a:ext>
            </a:extLst>
          </p:cNvPr>
          <p:cNvSpPr txBox="1">
            <a:spLocks/>
          </p:cNvSpPr>
          <p:nvPr/>
        </p:nvSpPr>
        <p:spPr bwMode="auto">
          <a:xfrm>
            <a:off x="7296368" y="2667081"/>
            <a:ext cx="4632280" cy="1775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defRPr kumimoji="1"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sz="1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4000" kern="0" dirty="0">
                <a:solidFill>
                  <a:schemeClr val="bg1"/>
                </a:solidFill>
                <a:latin typeface="+mn-ea"/>
              </a:rPr>
              <a:t>宇宙空間には</a:t>
            </a:r>
            <a:endParaRPr lang="en-US" altLang="ja-JP" sz="4000" kern="0" dirty="0">
              <a:solidFill>
                <a:schemeClr val="bg1"/>
              </a:solidFill>
              <a:latin typeface="+mn-ea"/>
            </a:endParaRPr>
          </a:p>
          <a:p>
            <a:pPr marL="0" indent="0">
              <a:buNone/>
            </a:pPr>
            <a:r>
              <a:rPr lang="ja-JP" altLang="en-US" sz="4000" kern="0" dirty="0">
                <a:solidFill>
                  <a:schemeClr val="bg1"/>
                </a:solidFill>
                <a:latin typeface="+mn-ea"/>
              </a:rPr>
              <a:t>大量のごみがあり、年々増え続けている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18E9DE7-2E9C-45AD-8AC5-C6B575965AD5}"/>
              </a:ext>
            </a:extLst>
          </p:cNvPr>
          <p:cNvSpPr/>
          <p:nvPr/>
        </p:nvSpPr>
        <p:spPr>
          <a:xfrm>
            <a:off x="-25746" y="6050142"/>
            <a:ext cx="648600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ja-JP" altLang="en-US" dirty="0">
                <a:solidFill>
                  <a:prstClr val="white"/>
                </a:solidFill>
                <a:latin typeface="メイリオ"/>
                <a:ea typeface="メイリオ"/>
              </a:rPr>
              <a:t>上記は全て</a:t>
            </a:r>
            <a:r>
              <a:rPr lang="en-US" altLang="ja-JP" dirty="0">
                <a:solidFill>
                  <a:prstClr val="white"/>
                </a:solidFill>
                <a:latin typeface="メイリオ"/>
                <a:ea typeface="メイリオ"/>
              </a:rPr>
              <a:t>ESA</a:t>
            </a:r>
            <a:r>
              <a:rPr lang="ja-JP" altLang="en-US" dirty="0">
                <a:solidFill>
                  <a:prstClr val="white"/>
                </a:solidFill>
                <a:latin typeface="メイリオ"/>
                <a:ea typeface="メイリオ"/>
              </a:rPr>
              <a:t>ホームページより</a:t>
            </a:r>
            <a:endParaRPr lang="en-US" altLang="ja-JP" dirty="0">
              <a:solidFill>
                <a:prstClr val="white"/>
              </a:solidFill>
              <a:latin typeface="メイリオ"/>
              <a:ea typeface="メイリオ"/>
            </a:endParaRPr>
          </a:p>
          <a:p>
            <a:pPr marL="0" lvl="1"/>
            <a:r>
              <a:rPr lang="en-US" altLang="ja-JP" sz="1200" dirty="0">
                <a:solidFill>
                  <a:prstClr val="white"/>
                </a:solidFill>
                <a:latin typeface="メイリオ"/>
                <a:ea typeface="メイリオ"/>
              </a:rPr>
              <a:t>https://www.esa.int/Safety_Security/Space_Debris/Space_debris_by_the_numbers</a:t>
            </a:r>
            <a:endParaRPr lang="ja-JP" altLang="en-US" kern="0" dirty="0">
              <a:solidFill>
                <a:prstClr val="white"/>
              </a:solidFill>
              <a:latin typeface="メイリオ"/>
              <a:ea typeface="メイリオ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1EB8E3D4-34A5-402C-ACA7-F3D3EBA6271E}"/>
              </a:ext>
            </a:extLst>
          </p:cNvPr>
          <p:cNvGrpSpPr/>
          <p:nvPr/>
        </p:nvGrpSpPr>
        <p:grpSpPr>
          <a:xfrm>
            <a:off x="263352" y="1213510"/>
            <a:ext cx="5281488" cy="1224136"/>
            <a:chOff x="263352" y="914906"/>
            <a:chExt cx="5281488" cy="1224136"/>
          </a:xfrm>
        </p:grpSpPr>
        <p:sp>
          <p:nvSpPr>
            <p:cNvPr id="17" name="コンテンツ プレースホルダー 2">
              <a:extLst>
                <a:ext uri="{FF2B5EF4-FFF2-40B4-BE49-F238E27FC236}">
                  <a16:creationId xmlns:a16="http://schemas.microsoft.com/office/drawing/2014/main" id="{05C8CC0F-0BCE-4E22-81E4-D12384C0007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63352" y="914906"/>
              <a:ext cx="5256584" cy="12241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26828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4"/>
                </a:buBlip>
                <a:defRPr kumimoji="1" b="1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27063" indent="-179388" algn="l" defTabSz="1169988" rtl="0" eaLnBrk="1" fontAlgn="base" hangingPunct="1">
                <a:spcBef>
                  <a:spcPct val="0"/>
                </a:spcBef>
                <a:spcAft>
                  <a:spcPct val="0"/>
                </a:spcAft>
                <a:buBlip>
                  <a:blip r:embed="rId5"/>
                </a:buBlip>
                <a:defRPr kumimoji="1" sz="16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7473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kumimoji="1" sz="14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749425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1574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6146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0718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5290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9862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US" altLang="ja-JP" sz="1800" kern="0" dirty="0">
                <a:solidFill>
                  <a:schemeClr val="bg1"/>
                </a:solidFill>
                <a:latin typeface="+mn-ea"/>
              </a:endParaRPr>
            </a:p>
            <a:p>
              <a:pPr marL="0" indent="0">
                <a:buNone/>
              </a:pPr>
              <a:r>
                <a:rPr lang="ja-JP" altLang="en-US" sz="1800" kern="0" dirty="0">
                  <a:solidFill>
                    <a:schemeClr val="bg1"/>
                  </a:solidFill>
                  <a:latin typeface="+mn-ea"/>
                </a:rPr>
                <a:t>●軌道が判明している</a:t>
              </a:r>
              <a:br>
                <a:rPr lang="en-US" altLang="ja-JP" sz="1800" kern="0" dirty="0">
                  <a:solidFill>
                    <a:schemeClr val="bg1"/>
                  </a:solidFill>
                  <a:latin typeface="+mn-ea"/>
                </a:rPr>
              </a:br>
              <a:r>
                <a:rPr lang="ja-JP" altLang="en-US" sz="1800" kern="0" dirty="0">
                  <a:solidFill>
                    <a:schemeClr val="bg1"/>
                  </a:solidFill>
                  <a:latin typeface="+mn-ea"/>
                </a:rPr>
                <a:t>（カタログ化）宇宙物体 </a:t>
              </a:r>
              <a:endParaRPr lang="en-US" altLang="ja-JP" sz="1800" kern="0" dirty="0">
                <a:solidFill>
                  <a:schemeClr val="bg1"/>
                </a:solidFill>
                <a:latin typeface="+mn-ea"/>
              </a:endParaRPr>
            </a:p>
            <a:p>
              <a:pPr marL="0" indent="0">
                <a:buNone/>
              </a:pPr>
              <a:r>
                <a:rPr lang="ja-JP" altLang="en-US" sz="1800" kern="0" dirty="0">
                  <a:solidFill>
                    <a:schemeClr val="bg1"/>
                  </a:solidFill>
                  <a:latin typeface="+mn-ea"/>
                </a:rPr>
                <a:t>　</a:t>
              </a:r>
              <a:endParaRPr lang="en-US" altLang="ja-JP" sz="1800" kern="0" dirty="0">
                <a:solidFill>
                  <a:schemeClr val="bg1"/>
                </a:solidFill>
                <a:latin typeface="+mn-ea"/>
              </a:endParaRPr>
            </a:p>
            <a:p>
              <a:pPr marL="0" indent="0">
                <a:buNone/>
              </a:pPr>
              <a:endParaRPr lang="en-US" altLang="ja-JP" sz="18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F8F2F6A-498A-412D-8ACA-DCE202262596}"/>
                </a:ext>
              </a:extLst>
            </p:cNvPr>
            <p:cNvSpPr/>
            <p:nvPr/>
          </p:nvSpPr>
          <p:spPr>
            <a:xfrm>
              <a:off x="3369244" y="1231300"/>
              <a:ext cx="217559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ja-JP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約</a:t>
              </a:r>
              <a:r>
                <a:rPr lang="en-US" altLang="ja-JP" sz="3200" b="1" kern="0">
                  <a:solidFill>
                    <a:prstClr val="white"/>
                  </a:solidFill>
                  <a:latin typeface="メイリオ"/>
                  <a:ea typeface="メイリオ"/>
                </a:rPr>
                <a:t>22,300</a:t>
              </a:r>
              <a:r>
                <a:rPr lang="ja-JP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個</a:t>
              </a:r>
              <a:endParaRPr lang="ja-JP" altLang="en-US" b="1" dirty="0"/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479EA482-F05E-408D-B6CB-D2EE7134E1BD}"/>
              </a:ext>
            </a:extLst>
          </p:cNvPr>
          <p:cNvGrpSpPr/>
          <p:nvPr/>
        </p:nvGrpSpPr>
        <p:grpSpPr>
          <a:xfrm>
            <a:off x="238448" y="2224883"/>
            <a:ext cx="5306392" cy="780597"/>
            <a:chOff x="238448" y="1941442"/>
            <a:chExt cx="5306392" cy="780597"/>
          </a:xfrm>
        </p:grpSpPr>
        <p:sp>
          <p:nvSpPr>
            <p:cNvPr id="20" name="コンテンツ プレースホルダー 2">
              <a:extLst>
                <a:ext uri="{FF2B5EF4-FFF2-40B4-BE49-F238E27FC236}">
                  <a16:creationId xmlns:a16="http://schemas.microsoft.com/office/drawing/2014/main" id="{C747ED70-5D1F-4A12-A4CE-CB7AE42206E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8448" y="2137590"/>
              <a:ext cx="4608512" cy="5844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26828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4"/>
                </a:buBlip>
                <a:defRPr kumimoji="1" b="1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27063" indent="-179388" algn="l" defTabSz="1169988" rtl="0" eaLnBrk="1" fontAlgn="base" hangingPunct="1">
                <a:spcBef>
                  <a:spcPct val="0"/>
                </a:spcBef>
                <a:spcAft>
                  <a:spcPct val="0"/>
                </a:spcAft>
                <a:buBlip>
                  <a:blip r:embed="rId5"/>
                </a:buBlip>
                <a:defRPr kumimoji="1" sz="16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7473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kumimoji="1" sz="14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749425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1574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6146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0718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5290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9862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ja-JP" altLang="en-US" sz="1800" kern="0" dirty="0">
                  <a:solidFill>
                    <a:schemeClr val="bg1"/>
                  </a:solidFill>
                  <a:latin typeface="+mn-ea"/>
                </a:rPr>
                <a:t>●運用中の衛星</a:t>
              </a:r>
              <a:endParaRPr lang="en-US" altLang="ja-JP" sz="18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6CB4534F-3B41-42A5-A372-A95387410041}"/>
                </a:ext>
              </a:extLst>
            </p:cNvPr>
            <p:cNvSpPr/>
            <p:nvPr/>
          </p:nvSpPr>
          <p:spPr>
            <a:xfrm>
              <a:off x="3789231" y="1941442"/>
              <a:ext cx="17556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ja-JP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約</a:t>
              </a:r>
              <a:r>
                <a:rPr lang="en-US" altLang="ja-JP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2300</a:t>
              </a:r>
              <a:r>
                <a:rPr lang="ja-JP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個</a:t>
              </a:r>
              <a:endParaRPr lang="ja-JP" altLang="en-US" b="1" dirty="0"/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FB328819-B053-49D5-A107-16512DD446DF}"/>
              </a:ext>
            </a:extLst>
          </p:cNvPr>
          <p:cNvGrpSpPr/>
          <p:nvPr/>
        </p:nvGrpSpPr>
        <p:grpSpPr>
          <a:xfrm>
            <a:off x="263352" y="3105471"/>
            <a:ext cx="5281488" cy="654885"/>
            <a:chOff x="263352" y="2655839"/>
            <a:chExt cx="5281488" cy="654885"/>
          </a:xfrm>
        </p:grpSpPr>
        <p:sp>
          <p:nvSpPr>
            <p:cNvPr id="23" name="コンテンツ プレースホルダー 2">
              <a:extLst>
                <a:ext uri="{FF2B5EF4-FFF2-40B4-BE49-F238E27FC236}">
                  <a16:creationId xmlns:a16="http://schemas.microsoft.com/office/drawing/2014/main" id="{98C0E0C3-6474-4FF1-8AF3-A7967991B20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63352" y="2667512"/>
              <a:ext cx="4608512" cy="6432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26828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4"/>
                </a:buBlip>
                <a:defRPr kumimoji="1" b="1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27063" indent="-179388" algn="l" defTabSz="1169988" rtl="0" eaLnBrk="1" fontAlgn="base" hangingPunct="1">
                <a:spcBef>
                  <a:spcPct val="0"/>
                </a:spcBef>
                <a:spcAft>
                  <a:spcPct val="0"/>
                </a:spcAft>
                <a:buBlip>
                  <a:blip r:embed="rId5"/>
                </a:buBlip>
                <a:defRPr kumimoji="1" sz="16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7473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kumimoji="1" sz="14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749425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1574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6146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0718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5290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9862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ja-JP" altLang="en-US" sz="1800" kern="0" dirty="0">
                  <a:solidFill>
                    <a:schemeClr val="bg1"/>
                  </a:solidFill>
                  <a:latin typeface="+mn-ea"/>
                </a:rPr>
                <a:t>●</a:t>
              </a:r>
              <a:r>
                <a:rPr lang="ja-JP" altLang="en-US" sz="1800" dirty="0">
                  <a:solidFill>
                    <a:schemeClr val="bg1"/>
                  </a:solidFill>
                  <a:latin typeface="+mn-ea"/>
                </a:rPr>
                <a:t>破片を生み出した分裂・爆発・</a:t>
              </a:r>
              <a:br>
                <a:rPr lang="en-US" altLang="ja-JP" sz="1800" dirty="0">
                  <a:solidFill>
                    <a:schemeClr val="bg1"/>
                  </a:solidFill>
                  <a:latin typeface="+mn-ea"/>
                </a:rPr>
              </a:br>
              <a:r>
                <a:rPr lang="ja-JP" altLang="en-US" sz="1800" dirty="0">
                  <a:solidFill>
                    <a:schemeClr val="bg1"/>
                  </a:solidFill>
                  <a:latin typeface="+mn-ea"/>
                </a:rPr>
                <a:t>衝突・異常等のイベント数　</a:t>
              </a:r>
              <a:endParaRPr lang="en-US" altLang="ja-JP" sz="18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98FD03F1-0F22-450E-ABD7-23E5AE23B1FD}"/>
                </a:ext>
              </a:extLst>
            </p:cNvPr>
            <p:cNvSpPr/>
            <p:nvPr/>
          </p:nvSpPr>
          <p:spPr>
            <a:xfrm>
              <a:off x="4066550" y="2655839"/>
              <a:ext cx="147829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ja-JP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500</a:t>
              </a:r>
              <a:r>
                <a:rPr lang="ja-JP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以上</a:t>
              </a:r>
              <a:endParaRPr lang="ja-JP" altLang="en-US" b="1" dirty="0"/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B5131D7E-F1D3-4C9B-AEC9-007C4B199BBE}"/>
              </a:ext>
            </a:extLst>
          </p:cNvPr>
          <p:cNvGrpSpPr/>
          <p:nvPr/>
        </p:nvGrpSpPr>
        <p:grpSpPr>
          <a:xfrm>
            <a:off x="238448" y="4067386"/>
            <a:ext cx="5857552" cy="2532964"/>
            <a:chOff x="238448" y="3511348"/>
            <a:chExt cx="5857552" cy="2532964"/>
          </a:xfrm>
        </p:grpSpPr>
        <p:sp>
          <p:nvSpPr>
            <p:cNvPr id="26" name="コンテンツ プレースホルダー 2">
              <a:extLst>
                <a:ext uri="{FF2B5EF4-FFF2-40B4-BE49-F238E27FC236}">
                  <a16:creationId xmlns:a16="http://schemas.microsoft.com/office/drawing/2014/main" id="{6891A2D7-C777-4A4C-9249-FB898F53D23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8448" y="3511348"/>
              <a:ext cx="5857552" cy="25329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26828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4"/>
                </a:buBlip>
                <a:defRPr kumimoji="1" b="1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27063" indent="-179388" algn="l" defTabSz="1169988" rtl="0" eaLnBrk="1" fontAlgn="base" hangingPunct="1">
                <a:spcBef>
                  <a:spcPct val="0"/>
                </a:spcBef>
                <a:spcAft>
                  <a:spcPct val="0"/>
                </a:spcAft>
                <a:buBlip>
                  <a:blip r:embed="rId5"/>
                </a:buBlip>
                <a:defRPr kumimoji="1" sz="16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7473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kumimoji="1" sz="14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749425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1574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6146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0718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5290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9862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ja-JP" altLang="en-US" sz="1800" kern="0" dirty="0">
                  <a:solidFill>
                    <a:schemeClr val="bg1"/>
                  </a:solidFill>
                  <a:latin typeface="+mn-ea"/>
                </a:rPr>
                <a:t>●デブリの数</a:t>
              </a:r>
              <a:endParaRPr lang="en-US" altLang="ja-JP" sz="1800" kern="0" dirty="0">
                <a:solidFill>
                  <a:schemeClr val="bg1"/>
                </a:solidFill>
                <a:latin typeface="+mn-ea"/>
              </a:endParaRPr>
            </a:p>
            <a:p>
              <a:pPr lvl="1">
                <a:buFont typeface="Wingdings" panose="05000000000000000000" pitchFamily="2" charset="2"/>
                <a:buChar char="p"/>
              </a:pPr>
              <a:endParaRPr lang="en-US" altLang="ja-JP" kern="0" dirty="0">
                <a:solidFill>
                  <a:schemeClr val="bg1"/>
                </a:solidFill>
                <a:latin typeface="+mn-ea"/>
              </a:endParaRPr>
            </a:p>
            <a:p>
              <a:pPr lvl="1">
                <a:buFont typeface="Wingdings" panose="05000000000000000000" pitchFamily="2" charset="2"/>
                <a:buChar char="p"/>
              </a:pPr>
              <a:endParaRPr lang="en-US" altLang="ja-JP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5CAF33F3-C5A1-4659-BB3F-683EA4CE2D87}"/>
                </a:ext>
              </a:extLst>
            </p:cNvPr>
            <p:cNvSpPr/>
            <p:nvPr/>
          </p:nvSpPr>
          <p:spPr>
            <a:xfrm>
              <a:off x="2748882" y="3671198"/>
              <a:ext cx="2795958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TW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約</a:t>
              </a:r>
              <a:r>
                <a:rPr lang="en-US" altLang="zh-TW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3</a:t>
              </a:r>
              <a:r>
                <a:rPr lang="ja-JP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万</a:t>
              </a:r>
              <a:r>
                <a:rPr lang="en-US" altLang="zh-TW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4</a:t>
              </a:r>
              <a:r>
                <a:rPr lang="ja-JP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千</a:t>
              </a:r>
              <a:r>
                <a:rPr lang="zh-TW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個</a:t>
              </a:r>
            </a:p>
            <a:p>
              <a:pPr algn="r"/>
              <a:r>
                <a:rPr lang="zh-TW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　</a:t>
              </a:r>
              <a:r>
                <a:rPr lang="zh-TW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       </a:t>
              </a:r>
              <a:r>
                <a:rPr lang="zh-TW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約</a:t>
              </a:r>
              <a:r>
                <a:rPr lang="en-US" altLang="zh-TW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90</a:t>
              </a:r>
              <a:r>
                <a:rPr lang="ja-JP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万</a:t>
              </a:r>
              <a:r>
                <a:rPr lang="zh-TW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個</a:t>
              </a:r>
            </a:p>
            <a:p>
              <a:pPr algn="r"/>
              <a:r>
                <a:rPr lang="ja-JP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　</a:t>
              </a:r>
              <a:r>
                <a:rPr lang="zh-TW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約</a:t>
              </a:r>
              <a:r>
                <a:rPr lang="en-US" altLang="zh-TW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1</a:t>
              </a:r>
              <a:r>
                <a:rPr lang="ja-JP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億</a:t>
              </a:r>
              <a:r>
                <a:rPr lang="en-US" altLang="zh-TW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3</a:t>
              </a:r>
              <a:r>
                <a:rPr lang="ja-JP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千万</a:t>
              </a:r>
              <a:r>
                <a:rPr lang="zh-TW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個</a:t>
              </a: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CD7C2FC6-A41D-4659-8C31-4E1B19C7CEA0}"/>
                </a:ext>
              </a:extLst>
            </p:cNvPr>
            <p:cNvSpPr/>
            <p:nvPr/>
          </p:nvSpPr>
          <p:spPr>
            <a:xfrm>
              <a:off x="407363" y="3651893"/>
              <a:ext cx="194155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ja-JP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　</a:t>
              </a:r>
              <a:r>
                <a:rPr lang="en-US" altLang="zh-TW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10 cm</a:t>
              </a:r>
              <a:r>
                <a:rPr lang="ja-JP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以上</a:t>
              </a:r>
              <a:r>
                <a:rPr lang="en-US" altLang="zh-TW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:</a:t>
              </a:r>
            </a:p>
            <a:p>
              <a:pPr algn="r"/>
              <a:r>
                <a:rPr lang="ja-JP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　</a:t>
              </a:r>
              <a:r>
                <a:rPr lang="en-US" altLang="zh-TW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1cm~10㎝:</a:t>
              </a:r>
            </a:p>
            <a:p>
              <a:pPr algn="r"/>
              <a:r>
                <a:rPr lang="ja-JP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　</a:t>
              </a:r>
              <a:r>
                <a:rPr lang="en-US" altLang="zh-TW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1mm</a:t>
              </a:r>
              <a:r>
                <a:rPr lang="zh-TW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～</a:t>
              </a:r>
              <a:r>
                <a:rPr lang="en-US" altLang="zh-TW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1㎝:</a:t>
              </a:r>
              <a:endParaRPr lang="ja-JP" altLang="en-US" sz="1800" b="1" kern="0" dirty="0">
                <a:solidFill>
                  <a:prstClr val="white"/>
                </a:solidFill>
                <a:latin typeface="メイリオ"/>
                <a:ea typeface="メイリオ"/>
              </a:endParaRPr>
            </a:p>
          </p:txBody>
        </p:sp>
      </p:grp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1E5EDF3-CFCE-4356-B462-F4582B6771B4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2020</a:t>
            </a:r>
            <a:r>
              <a:rPr kumimoji="1" lang="ja-JP" altLang="en-US" sz="2800" b="1" dirty="0">
                <a:solidFill>
                  <a:schemeClr val="bg1"/>
                </a:solidFill>
                <a:latin typeface="+mn-ea"/>
                <a:ea typeface="+mn-ea"/>
              </a:rPr>
              <a:t>年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BC0CB42-C485-440E-BCB9-A2C7D6548277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九州大学　　Ⓒ スカパー</a:t>
            </a:r>
            <a:r>
              <a:rPr lang="en-US" altLang="ja-JP" sz="1100" dirty="0">
                <a:solidFill>
                  <a:schemeClr val="bg1"/>
                </a:solidFill>
              </a:rPr>
              <a:t>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9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図 134">
            <a:extLst>
              <a:ext uri="{FF2B5EF4-FFF2-40B4-BE49-F238E27FC236}">
                <a16:creationId xmlns:a16="http://schemas.microsoft.com/office/drawing/2014/main" id="{491D8702-9657-4187-AD28-CB195708EE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3" t="1568" r="736" b="1241"/>
          <a:stretch/>
        </p:blipFill>
        <p:spPr>
          <a:xfrm>
            <a:off x="2920571" y="2203547"/>
            <a:ext cx="5603278" cy="4142848"/>
          </a:xfrm>
          <a:prstGeom prst="rect">
            <a:avLst/>
          </a:prstGeo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6C4E240-F38E-42F4-B516-902F3658551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7F4EA08-F990-469C-87F1-A12FFDF44C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7074A1-9742-43D3-AD76-A27B11F19213}" type="slidenum">
              <a:rPr lang="en-US" altLang="ja-JP" smtClean="0">
                <a:latin typeface="+mj-lt"/>
              </a:rPr>
              <a:pPr/>
              <a:t>9</a:t>
            </a:fld>
            <a:endParaRPr lang="en-US" altLang="ja-JP">
              <a:latin typeface="+mj-lt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A4F538F6-FBEF-4A90-91C5-4B9DC7E6E297}"/>
              </a:ext>
            </a:extLst>
          </p:cNvPr>
          <p:cNvSpPr/>
          <p:nvPr/>
        </p:nvSpPr>
        <p:spPr>
          <a:xfrm>
            <a:off x="2797247" y="6345648"/>
            <a:ext cx="65398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200" dirty="0">
                <a:latin typeface="+mj-lt"/>
              </a:rPr>
              <a:t>Active Debris Removal and the Challenges for Environment Remediation By J.-C. LIOU1 </a:t>
            </a:r>
            <a:endParaRPr lang="ja-JP" altLang="en-US" sz="1200" dirty="0">
              <a:latin typeface="+mj-lt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529F3523-83F1-429A-93AE-79211223C51B}"/>
              </a:ext>
            </a:extLst>
          </p:cNvPr>
          <p:cNvSpPr txBox="1"/>
          <p:nvPr/>
        </p:nvSpPr>
        <p:spPr>
          <a:xfrm>
            <a:off x="1484629" y="1112775"/>
            <a:ext cx="9939963" cy="960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2400" dirty="0">
                <a:solidFill>
                  <a:schemeClr val="bg1"/>
                </a:solidFill>
                <a:latin typeface="+mn-ea"/>
              </a:rPr>
              <a:t>適切な宇宙物体の廃棄運用と年間</a:t>
            </a:r>
            <a:r>
              <a:rPr kumimoji="1" lang="en-US" altLang="ja-JP" sz="2400" dirty="0">
                <a:solidFill>
                  <a:schemeClr val="bg1"/>
                </a:solidFill>
                <a:latin typeface="+mn-ea"/>
              </a:rPr>
              <a:t>5</a:t>
            </a:r>
            <a:r>
              <a:rPr kumimoji="1" lang="ja-JP" altLang="en-US" sz="2400" dirty="0">
                <a:solidFill>
                  <a:schemeClr val="bg1"/>
                </a:solidFill>
                <a:latin typeface="+mn-ea"/>
              </a:rPr>
              <a:t>機のデブリ除去を行うことで、</a:t>
            </a:r>
            <a:endParaRPr kumimoji="1" lang="en-US" altLang="ja-JP" sz="24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en-US" altLang="ja-JP" sz="2400" dirty="0">
                <a:solidFill>
                  <a:schemeClr val="bg1"/>
                </a:solidFill>
                <a:latin typeface="+mn-ea"/>
              </a:rPr>
              <a:t>10</a:t>
            </a:r>
            <a:r>
              <a:rPr kumimoji="1" lang="ja-JP" altLang="en-US" sz="2400" dirty="0">
                <a:solidFill>
                  <a:schemeClr val="bg1"/>
                </a:solidFill>
                <a:latin typeface="+mn-ea"/>
              </a:rPr>
              <a:t>㎝以上の宇宙ごみの増加を抑えることができる。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B38C5CC-A8A3-4529-A8EB-15EB9A9FAE5D}"/>
              </a:ext>
            </a:extLst>
          </p:cNvPr>
          <p:cNvSpPr/>
          <p:nvPr/>
        </p:nvSpPr>
        <p:spPr>
          <a:xfrm>
            <a:off x="8674268" y="5125660"/>
            <a:ext cx="33223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Fig.6. Projected increases of the future LEO populations (objects ≥10 cm)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based on three different scenarios. Each projection is the average of 100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LEGEND MC simulations.</a:t>
            </a:r>
            <a:endParaRPr lang="ja-JP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6" name="タイトル 1">
            <a:extLst>
              <a:ext uri="{FF2B5EF4-FFF2-40B4-BE49-F238E27FC236}">
                <a16:creationId xmlns:a16="http://schemas.microsoft.com/office/drawing/2014/main" id="{0E8D79E2-BF9C-4355-A3F3-7F2D1B8F6D6A}"/>
              </a:ext>
            </a:extLst>
          </p:cNvPr>
          <p:cNvSpPr txBox="1">
            <a:spLocks/>
          </p:cNvSpPr>
          <p:nvPr/>
        </p:nvSpPr>
        <p:spPr>
          <a:xfrm>
            <a:off x="335360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ja-JP" altLang="en-US" sz="3600" b="0" kern="0" dirty="0">
                <a:ln>
                  <a:solidFill>
                    <a:schemeClr val="bg1"/>
                  </a:solidFill>
                </a:ln>
                <a:effectLst/>
              </a:rPr>
              <a:t>低軌道の宇宙ごみ</a:t>
            </a:r>
            <a:r>
              <a:rPr lang="ja-JP" altLang="en-US" sz="2400" b="0" kern="0" dirty="0">
                <a:ln>
                  <a:solidFill>
                    <a:schemeClr val="bg1"/>
                  </a:solidFill>
                </a:ln>
                <a:effectLst/>
              </a:rPr>
              <a:t>（</a:t>
            </a:r>
            <a:r>
              <a:rPr lang="en-US" altLang="ja-JP" sz="2400" b="0" kern="0" dirty="0">
                <a:ln>
                  <a:solidFill>
                    <a:schemeClr val="bg1"/>
                  </a:solidFill>
                </a:ln>
                <a:effectLst/>
              </a:rPr>
              <a:t>10</a:t>
            </a:r>
            <a:r>
              <a:rPr lang="ja-JP" altLang="en-US" sz="2400" b="0" kern="0" dirty="0">
                <a:ln>
                  <a:solidFill>
                    <a:schemeClr val="bg1"/>
                  </a:solidFill>
                </a:ln>
                <a:effectLst/>
              </a:rPr>
              <a:t>㎝以上）</a:t>
            </a:r>
            <a:r>
              <a:rPr lang="ja-JP" altLang="en-US" sz="3600" b="0" kern="0" dirty="0">
                <a:ln>
                  <a:solidFill>
                    <a:schemeClr val="bg1"/>
                  </a:solidFill>
                </a:ln>
                <a:effectLst/>
              </a:rPr>
              <a:t>の数の予測</a:t>
            </a:r>
          </a:p>
        </p:txBody>
      </p:sp>
      <p:sp>
        <p:nvSpPr>
          <p:cNvPr id="137" name="フリーフォーム: 図形 136">
            <a:extLst>
              <a:ext uri="{FF2B5EF4-FFF2-40B4-BE49-F238E27FC236}">
                <a16:creationId xmlns:a16="http://schemas.microsoft.com/office/drawing/2014/main" id="{35BC4CCE-CFFF-46C2-A30D-FF96BA8CC7D8}"/>
              </a:ext>
            </a:extLst>
          </p:cNvPr>
          <p:cNvSpPr/>
          <p:nvPr/>
        </p:nvSpPr>
        <p:spPr>
          <a:xfrm flipV="1">
            <a:off x="2800762" y="4327158"/>
            <a:ext cx="1754357" cy="372112"/>
          </a:xfrm>
          <a:custGeom>
            <a:avLst/>
            <a:gdLst>
              <a:gd name="connsiteX0" fmla="*/ 1130300 w 1130300"/>
              <a:gd name="connsiteY0" fmla="*/ 165100 h 165100"/>
              <a:gd name="connsiteX1" fmla="*/ 863600 w 1130300"/>
              <a:gd name="connsiteY1" fmla="*/ 0 h 165100"/>
              <a:gd name="connsiteX2" fmla="*/ 0 w 1130300"/>
              <a:gd name="connsiteY2" fmla="*/ 127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0300" h="165100">
                <a:moveTo>
                  <a:pt x="1130300" y="165100"/>
                </a:moveTo>
                <a:lnTo>
                  <a:pt x="863600" y="0"/>
                </a:lnTo>
                <a:lnTo>
                  <a:pt x="0" y="12700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9" name="正方形/長方形 138">
            <a:extLst>
              <a:ext uri="{FF2B5EF4-FFF2-40B4-BE49-F238E27FC236}">
                <a16:creationId xmlns:a16="http://schemas.microsoft.com/office/drawing/2014/main" id="{18D4A0FC-5125-41A9-9EEB-2CA457CF0E0E}"/>
              </a:ext>
            </a:extLst>
          </p:cNvPr>
          <p:cNvSpPr/>
          <p:nvPr/>
        </p:nvSpPr>
        <p:spPr>
          <a:xfrm>
            <a:off x="187918" y="2892195"/>
            <a:ext cx="2609330" cy="3089334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72000" rtlCol="0" anchor="ctr"/>
          <a:lstStyle/>
          <a:p>
            <a:pPr lvl="0"/>
            <a:r>
              <a:rPr lang="en-US" altLang="ja-JP" sz="2400" dirty="0">
                <a:solidFill>
                  <a:prstClr val="black"/>
                </a:solidFill>
              </a:rPr>
              <a:t>2007</a:t>
            </a:r>
            <a:r>
              <a:rPr lang="ja-JP" altLang="en-US" sz="2400" dirty="0">
                <a:solidFill>
                  <a:prstClr val="black"/>
                </a:solidFill>
              </a:rPr>
              <a:t>年の中国の</a:t>
            </a:r>
            <a:endParaRPr lang="en-US" altLang="ja-JP" sz="2400" dirty="0">
              <a:solidFill>
                <a:prstClr val="black"/>
              </a:solidFill>
            </a:endParaRPr>
          </a:p>
          <a:p>
            <a:pPr lvl="0"/>
            <a:r>
              <a:rPr lang="ja-JP" altLang="en-US" sz="2400" dirty="0">
                <a:solidFill>
                  <a:prstClr val="black"/>
                </a:solidFill>
              </a:rPr>
              <a:t>衛星破壊実験</a:t>
            </a:r>
            <a:endParaRPr lang="en-US" altLang="ja-JP" sz="2400" dirty="0">
              <a:solidFill>
                <a:prstClr val="black"/>
              </a:solidFill>
            </a:endParaRPr>
          </a:p>
          <a:p>
            <a:pPr lvl="0"/>
            <a:endParaRPr lang="en-US" altLang="ja-JP" sz="1000" dirty="0">
              <a:solidFill>
                <a:prstClr val="black"/>
              </a:solidFill>
            </a:endParaRPr>
          </a:p>
          <a:p>
            <a:pPr lvl="0"/>
            <a:r>
              <a:rPr lang="en-US" altLang="ja-JP" sz="2400" dirty="0">
                <a:solidFill>
                  <a:prstClr val="black"/>
                </a:solidFill>
              </a:rPr>
              <a:t>2009</a:t>
            </a:r>
            <a:r>
              <a:rPr lang="ja-JP" altLang="en-US" sz="2400" dirty="0">
                <a:solidFill>
                  <a:prstClr val="black"/>
                </a:solidFill>
              </a:rPr>
              <a:t>年ロシアの</a:t>
            </a:r>
            <a:endParaRPr lang="en-US" altLang="ja-JP" sz="2400" dirty="0">
              <a:solidFill>
                <a:prstClr val="black"/>
              </a:solidFill>
            </a:endParaRPr>
          </a:p>
          <a:p>
            <a:pPr lvl="0"/>
            <a:r>
              <a:rPr lang="ja-JP" altLang="en-US" sz="2400" dirty="0">
                <a:solidFill>
                  <a:prstClr val="black"/>
                </a:solidFill>
              </a:rPr>
              <a:t>運用終了した衛星</a:t>
            </a:r>
            <a:endParaRPr lang="en-US" altLang="ja-JP" sz="2400" dirty="0">
              <a:solidFill>
                <a:prstClr val="black"/>
              </a:solidFill>
            </a:endParaRPr>
          </a:p>
          <a:p>
            <a:pPr lvl="0"/>
            <a:r>
              <a:rPr lang="ja-JP" altLang="en-US" sz="2400" dirty="0">
                <a:solidFill>
                  <a:prstClr val="black"/>
                </a:solidFill>
              </a:rPr>
              <a:t>とイリジウム社の運用中の衛星の</a:t>
            </a:r>
            <a:endParaRPr lang="en-US" altLang="ja-JP" sz="2400" dirty="0">
              <a:solidFill>
                <a:prstClr val="black"/>
              </a:solidFill>
            </a:endParaRPr>
          </a:p>
          <a:p>
            <a:pPr lvl="0"/>
            <a:r>
              <a:rPr lang="ja-JP" altLang="en-US" sz="2400" dirty="0">
                <a:solidFill>
                  <a:prstClr val="black"/>
                </a:solidFill>
              </a:rPr>
              <a:t>衝突事故</a:t>
            </a:r>
            <a:endParaRPr lang="en-US" altLang="ja-JP" sz="2400" dirty="0">
              <a:solidFill>
                <a:prstClr val="black"/>
              </a:solidFill>
            </a:endParaRPr>
          </a:p>
        </p:txBody>
      </p:sp>
      <p:sp>
        <p:nvSpPr>
          <p:cNvPr id="141" name="正方形/長方形 140">
            <a:extLst>
              <a:ext uri="{FF2B5EF4-FFF2-40B4-BE49-F238E27FC236}">
                <a16:creationId xmlns:a16="http://schemas.microsoft.com/office/drawing/2014/main" id="{95450621-25A7-44CA-BCC0-5F88EAA0EF41}"/>
              </a:ext>
            </a:extLst>
          </p:cNvPr>
          <p:cNvSpPr/>
          <p:nvPr/>
        </p:nvSpPr>
        <p:spPr>
          <a:xfrm>
            <a:off x="8749441" y="2559304"/>
            <a:ext cx="3340960" cy="461665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lvl="0"/>
            <a:r>
              <a:rPr lang="en-US" altLang="ja-JP" sz="2400" dirty="0">
                <a:solidFill>
                  <a:prstClr val="black"/>
                </a:solidFill>
              </a:rPr>
              <a:t>90%</a:t>
            </a:r>
            <a:r>
              <a:rPr lang="ja-JP" altLang="en-US" sz="2400" dirty="0">
                <a:solidFill>
                  <a:prstClr val="black"/>
                </a:solidFill>
              </a:rPr>
              <a:t>の適切な運用終了</a:t>
            </a: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3CD9AEC0-D0C8-49F3-9842-2D638248CB6F}"/>
              </a:ext>
            </a:extLst>
          </p:cNvPr>
          <p:cNvSpPr/>
          <p:nvPr/>
        </p:nvSpPr>
        <p:spPr>
          <a:xfrm>
            <a:off x="8749441" y="3312885"/>
            <a:ext cx="3340960" cy="1200329"/>
          </a:xfrm>
          <a:prstGeom prst="rect">
            <a:avLst/>
          </a:prstGeom>
          <a:ln w="19050">
            <a:solidFill>
              <a:srgbClr val="1F4E79"/>
            </a:solidFill>
            <a:prstDash val="dash"/>
          </a:ln>
        </p:spPr>
        <p:txBody>
          <a:bodyPr wrap="square">
            <a:spAutoFit/>
          </a:bodyPr>
          <a:lstStyle/>
          <a:p>
            <a:pPr lvl="0"/>
            <a:r>
              <a:rPr lang="en-US" altLang="ja-JP" sz="2400" dirty="0">
                <a:solidFill>
                  <a:prstClr val="black"/>
                </a:solidFill>
                <a:latin typeface="Segoe UI"/>
                <a:ea typeface="メイリオ"/>
              </a:rPr>
              <a:t>90%</a:t>
            </a:r>
            <a:r>
              <a:rPr lang="ja-JP" altLang="en-US" sz="2400" dirty="0">
                <a:solidFill>
                  <a:prstClr val="black"/>
                </a:solidFill>
                <a:latin typeface="Segoe UI"/>
                <a:ea typeface="メイリオ"/>
              </a:rPr>
              <a:t>の適切な運用終了</a:t>
            </a:r>
            <a:endParaRPr lang="en-US" altLang="ja-JP" sz="2400" dirty="0">
              <a:solidFill>
                <a:prstClr val="black"/>
              </a:solidFill>
              <a:latin typeface="Segoe UI"/>
              <a:ea typeface="メイリオ"/>
            </a:endParaRPr>
          </a:p>
          <a:p>
            <a:pPr lvl="0"/>
            <a:r>
              <a:rPr lang="ja-JP" altLang="en-US" sz="2400" dirty="0">
                <a:solidFill>
                  <a:prstClr val="black"/>
                </a:solidFill>
                <a:latin typeface="Segoe UI"/>
                <a:ea typeface="メイリオ"/>
              </a:rPr>
              <a:t>　　　　  ＋</a:t>
            </a:r>
          </a:p>
          <a:p>
            <a:pPr lvl="0"/>
            <a:r>
              <a:rPr lang="ja-JP" altLang="en-US" sz="2400" dirty="0">
                <a:solidFill>
                  <a:prstClr val="black"/>
                </a:solidFill>
                <a:latin typeface="Segoe UI"/>
                <a:ea typeface="メイリオ"/>
              </a:rPr>
              <a:t>年間</a:t>
            </a:r>
            <a:r>
              <a:rPr lang="en-US" altLang="ja-JP" sz="2400" dirty="0">
                <a:solidFill>
                  <a:prstClr val="black"/>
                </a:solidFill>
                <a:latin typeface="Segoe UI"/>
                <a:ea typeface="メイリオ"/>
              </a:rPr>
              <a:t>5</a:t>
            </a:r>
            <a:r>
              <a:rPr lang="ja-JP" altLang="en-US" sz="2400" dirty="0">
                <a:solidFill>
                  <a:prstClr val="black"/>
                </a:solidFill>
                <a:latin typeface="Segoe UI"/>
                <a:ea typeface="メイリオ"/>
              </a:rPr>
              <a:t>機のデブリ除去</a:t>
            </a:r>
          </a:p>
        </p:txBody>
      </p:sp>
      <p:cxnSp>
        <p:nvCxnSpPr>
          <p:cNvPr id="143" name="直線コネクタ 142">
            <a:extLst>
              <a:ext uri="{FF2B5EF4-FFF2-40B4-BE49-F238E27FC236}">
                <a16:creationId xmlns:a16="http://schemas.microsoft.com/office/drawing/2014/main" id="{882F075E-4A7E-43EC-B99F-4B00F59DC474}"/>
              </a:ext>
            </a:extLst>
          </p:cNvPr>
          <p:cNvCxnSpPr/>
          <p:nvPr/>
        </p:nvCxnSpPr>
        <p:spPr>
          <a:xfrm>
            <a:off x="8381999" y="2774554"/>
            <a:ext cx="367441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headEnd type="none" w="lg" len="lg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9" name="直線コネクタ 148">
            <a:extLst>
              <a:ext uri="{FF2B5EF4-FFF2-40B4-BE49-F238E27FC236}">
                <a16:creationId xmlns:a16="http://schemas.microsoft.com/office/drawing/2014/main" id="{94736E39-B399-433C-ADA8-93C057771FF1}"/>
              </a:ext>
            </a:extLst>
          </p:cNvPr>
          <p:cNvCxnSpPr/>
          <p:nvPr/>
        </p:nvCxnSpPr>
        <p:spPr>
          <a:xfrm>
            <a:off x="8381999" y="3946295"/>
            <a:ext cx="367441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dash"/>
            <a:headEnd type="none" w="lg" len="lg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14700543"/>
      </p:ext>
    </p:extLst>
  </p:cSld>
  <p:clrMapOvr>
    <a:masterClrMapping/>
  </p:clrMapOvr>
</p:sld>
</file>

<file path=ppt/theme/theme1.xml><?xml version="1.0" encoding="utf-8"?>
<a:theme xmlns:a="http://schemas.openxmlformats.org/drawingml/2006/main" name="JSAT">
  <a:themeElements>
    <a:clrScheme name="ユーザー定義 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EA2"/>
      </a:accent1>
      <a:accent2>
        <a:srgbClr val="E60012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★メイリオ＋SegoeUI最強コンビやで★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JC宇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JC宇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JC宇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JC宇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JC宇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JC宇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16601</TotalTime>
  <Words>1133</Words>
  <Application>Microsoft Office PowerPoint</Application>
  <PresentationFormat>ワイド画面</PresentationFormat>
  <Paragraphs>221</Paragraphs>
  <Slides>21</Slides>
  <Notes>16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9" baseType="lpstr">
      <vt:lpstr>TimesNewRomanPSMT</vt:lpstr>
      <vt:lpstr>メイリオ</vt:lpstr>
      <vt:lpstr>Arial</vt:lpstr>
      <vt:lpstr>Calibri</vt:lpstr>
      <vt:lpstr>Century</vt:lpstr>
      <vt:lpstr>Segoe UI</vt:lpstr>
      <vt:lpstr>Wingdings</vt:lpstr>
      <vt:lpstr>JSAT</vt:lpstr>
      <vt:lpstr>宇宙ごみ（不用衛星）をレーザーで除去（移動）する衛星の設計・開発着手について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レーザーで宇宙ごみ（不用衛星）を除去（移動）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スカパーJSATグループ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jai hirata</dc:creator>
  <cp:lastModifiedBy>福島 忠徳</cp:lastModifiedBy>
  <cp:revision>878</cp:revision>
  <cp:lastPrinted>2018-05-23T02:11:26Z</cp:lastPrinted>
  <dcterms:created xsi:type="dcterms:W3CDTF">2017-01-04T07:17:32Z</dcterms:created>
  <dcterms:modified xsi:type="dcterms:W3CDTF">2020-06-18T12:30:51Z</dcterms:modified>
</cp:coreProperties>
</file>